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33" r:id="rId3"/>
    <p:sldId id="348" r:id="rId4"/>
    <p:sldId id="349" r:id="rId5"/>
    <p:sldId id="341" r:id="rId6"/>
    <p:sldId id="350" r:id="rId7"/>
    <p:sldId id="302" r:id="rId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.П. Братухина" initials="ОБ" lastIdx="9" clrIdx="0">
    <p:extLst>
      <p:ext uri="{19B8F6BF-5375-455C-9EA6-DF929625EA0E}">
        <p15:presenceInfo xmlns:p15="http://schemas.microsoft.com/office/powerpoint/2012/main" userId="S-1-5-21-1550027116-1376463256-1133838943-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83E"/>
    <a:srgbClr val="5DA100"/>
    <a:srgbClr val="008545"/>
    <a:srgbClr val="62983E"/>
    <a:srgbClr val="0070A2"/>
    <a:srgbClr val="0094DA"/>
    <a:srgbClr val="EBF5FE"/>
    <a:srgbClr val="F3F8F2"/>
    <a:srgbClr val="70AF00"/>
    <a:srgbClr val="68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C40D5-543D-482B-98E7-AB23321B9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222A-1D63-412A-A0A4-25C51DA7C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3A174-EC5E-4CC7-9395-1BD756D4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E1DFFF-1648-4CA2-828D-8F5DEDCB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BE929-C891-4979-A4BB-321FB04A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F6A64-85ED-4556-A953-60A5E082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45F003-B53B-4E78-82B4-F9572199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89C57A-4337-443F-8DCB-58360F9E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6FB4C-20F1-4165-8794-5444F692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F748B-8624-49E3-8F3A-CAC1B4F6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8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515AB9-45CD-4F20-AD74-06A5166F6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5A650-B637-4272-8786-121D0A0B8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3DAC3-329A-47DF-8E0D-809817B2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242A2-024F-448B-B2E6-0E07A964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2F414-A55D-408D-8385-EDD7485B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53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22DB-E07A-4DDA-AE6A-55B2FC6BB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AF7803-E395-4A08-A69E-7382B8B1CE5D}"/>
              </a:ext>
            </a:extLst>
          </p:cNvPr>
          <p:cNvSpPr txBox="1"/>
          <p:nvPr userDrawn="1"/>
        </p:nvSpPr>
        <p:spPr>
          <a:xfrm>
            <a:off x="2138734" y="252523"/>
            <a:ext cx="5016046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0070A2"/>
                </a:solidFill>
              </a:rPr>
              <a:t>Я ‒ </a:t>
            </a:r>
            <a:r>
              <a:rPr lang="ru-RU" sz="3600" dirty="0">
                <a:solidFill>
                  <a:srgbClr val="0070A2"/>
                </a:solidFill>
              </a:rPr>
              <a:t>активный гражданин </a:t>
            </a:r>
            <a:r>
              <a:rPr lang="ru-RU" sz="3600" b="1" dirty="0">
                <a:solidFill>
                  <a:srgbClr val="0070A2"/>
                </a:solidFill>
              </a:rPr>
              <a:t>Республики БЕЛАРУСЬ!</a:t>
            </a:r>
          </a:p>
        </p:txBody>
      </p:sp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73313175-6FDF-4689-BE9E-F20EBD1BE1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03" y="252523"/>
            <a:ext cx="2295977" cy="25773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8A691-332D-47B0-AD99-60183942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968" y="1709738"/>
            <a:ext cx="6096000" cy="2852737"/>
          </a:xfrm>
        </p:spPr>
        <p:txBody>
          <a:bodyPr anchor="ctr" anchorCtr="0">
            <a:normAutofit/>
          </a:bodyPr>
          <a:lstStyle>
            <a:lvl1pPr>
              <a:defRPr sz="4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888DE6-067F-4218-9FC2-08676E019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968" y="4589463"/>
            <a:ext cx="79304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CE54D-6BE6-44A4-9693-41C8E51C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3C042-D65E-4C6B-A1EB-A833A26C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54EAB-1152-48B2-B20C-4DDA7773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79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637C29-4C6A-4935-B1D2-EB4DD9B6EE29}"/>
              </a:ext>
            </a:extLst>
          </p:cNvPr>
          <p:cNvSpPr/>
          <p:nvPr userDrawn="1"/>
        </p:nvSpPr>
        <p:spPr>
          <a:xfrm>
            <a:off x="0" y="-23706"/>
            <a:ext cx="12192000" cy="1367986"/>
          </a:xfrm>
          <a:prstGeom prst="rect">
            <a:avLst/>
          </a:prstGeom>
          <a:solidFill>
            <a:srgbClr val="EB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0AE13-E255-490E-839A-E6D54CDA0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25035"/>
            <a:ext cx="10863072" cy="46519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25109-DA44-460E-930A-A6C454D2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CF262-AADF-4E2C-BE8F-C962B973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7C5E9-03E9-4BE1-A860-D2F52ABF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657246-89EE-400A-8F36-86B63E9DE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706"/>
            <a:ext cx="1353312" cy="1367986"/>
          </a:xfrm>
          <a:prstGeom prst="rect">
            <a:avLst/>
          </a:prstGeom>
        </p:spPr>
      </p:pic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456AC548-FB92-4A6C-9229-8989D1F7E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6" y="106061"/>
            <a:ext cx="892320" cy="1001669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A954621-E31C-4D18-A030-8826E0C1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79" y="226218"/>
            <a:ext cx="10515600" cy="971205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1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A400B-471D-4E7A-A64F-A2EA8842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07AD3-5087-4B70-9861-B6C6062E6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4B62C-F9F4-480F-865A-57950208C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AEF136-6E7B-4D33-B51E-25FEFA03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23.12.2025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1345A-1148-43E5-AC5D-E185B0ED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08465D-9505-459B-AE0B-718204D2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1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BE6DE-FB69-4915-9038-782A2FB6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E5D96A-06E4-448E-8344-D8CC5506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0A5C9-C472-46A3-AA42-8F2BF6C84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0CB57B-4C52-4936-8890-B93525E4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33E8FE-5503-4185-BD60-FDA3E4E7E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A9854A-D21D-40BF-8654-FB812D7D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23.12.2025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C3284B-9E07-4CAB-BEC3-24E5062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FBBAB1-9268-4B15-BAC9-9FB1D6D2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73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0CCA9-A644-4217-9021-80C653FE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C24EC6-B214-49D2-837D-475891A5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23.12.2025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FD3E0E-1825-482C-B339-4C56D176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5D5967-4146-45AB-9E7D-5F579FC0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91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406EB5-5E8C-486C-A788-B84D5049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23.12.2025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8B8166-F961-474F-9F2B-DA174F8E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B17759-9F6E-481D-9FE1-C21629DD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42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B2806-A570-4BD9-B4BD-368759F2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B97078-36E0-485C-8228-AC7C9FB6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523B6F-1501-42BB-B699-B66EE204C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B22519-F70C-4521-ABC0-1FD967C7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23.12.2025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A338B8-169E-44A1-8AB2-790C8822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75D0DC-1EC7-40E1-923C-9297D4BE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97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CF1AF-4DD6-4E19-819F-033FB413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F4A7D7-7CA5-4085-9712-1B7E06741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4D1290-F981-44C6-9414-3AA70548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596769-2FD7-4ADB-AC2C-D8EF96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23.12.2025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2869AD-D880-4CD3-A68A-E2FD1333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41D33C-29E2-453A-964A-0BB57877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65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12892-3EB7-4128-9470-39FE791F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FEF5B-B11E-49B1-BB3E-EAAB1ED91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8F6A3-7B3F-4ACF-82F6-51908B360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1876-EFBF-4EDC-B970-DB88FF45664C}" type="datetimeFigureOut">
              <a:rPr lang="ru-RU" smtClean="0"/>
              <a:t>23.12.2025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9DA6E-A192-4134-ABCD-5C053794C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8CC94-592C-451C-AE4A-829E004A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01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B29FF2-E430-434D-A78E-B049BBAC9B89}"/>
              </a:ext>
            </a:extLst>
          </p:cNvPr>
          <p:cNvSpPr txBox="1"/>
          <p:nvPr/>
        </p:nvSpPr>
        <p:spPr>
          <a:xfrm>
            <a:off x="3812919" y="5752872"/>
            <a:ext cx="479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декабрь 2025 г. 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0" y="2003117"/>
            <a:ext cx="6096000" cy="3645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Тема 4</a:t>
            </a:r>
            <a:br>
              <a:rPr lang="ru-RU" sz="340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4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FF0000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Быть достойным гражданином Республики Беларусь </a:t>
            </a:r>
            <a:br>
              <a:rPr lang="ru-RU" sz="3400" dirty="0">
                <a:solidFill>
                  <a:srgbClr val="0070A2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1883E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– </a:t>
            </a:r>
            <a:br>
              <a:rPr lang="ru-RU" sz="3400" dirty="0">
                <a:solidFill>
                  <a:srgbClr val="01883E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1883E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значит знать и уважать историю своей страны, </a:t>
            </a:r>
            <a:br>
              <a:rPr lang="ru-RU" sz="3400" dirty="0">
                <a:solidFill>
                  <a:srgbClr val="01883E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1883E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белорусского народа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4800" b="1" dirty="0">
              <a:solidFill>
                <a:srgbClr val="C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3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BC1958-24E3-410E-8B70-F1A17E83E25A}"/>
              </a:ext>
            </a:extLst>
          </p:cNvPr>
          <p:cNvSpPr/>
          <p:nvPr/>
        </p:nvSpPr>
        <p:spPr>
          <a:xfrm>
            <a:off x="4630724" y="1924382"/>
            <a:ext cx="7071918" cy="358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600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«Нет благороднее миссии, чем сохранение исторической памяти во имя светлого будущего».</a:t>
            </a:r>
          </a:p>
          <a:p>
            <a:pPr indent="450215" algn="r">
              <a:lnSpc>
                <a:spcPct val="107000"/>
              </a:lnSpc>
              <a:spcAft>
                <a:spcPts val="800"/>
              </a:spcAft>
            </a:pPr>
            <a:endParaRPr lang="ru-RU" sz="2200" i="1" dirty="0">
              <a:solidFill>
                <a:srgbClr val="C00000"/>
              </a:solidFill>
            </a:endParaRPr>
          </a:p>
          <a:p>
            <a:pPr indent="450215" algn="r">
              <a:lnSpc>
                <a:spcPct val="107000"/>
              </a:lnSpc>
              <a:spcAft>
                <a:spcPts val="800"/>
              </a:spcAft>
            </a:pPr>
            <a:r>
              <a:rPr lang="ru-RU" sz="2200" i="1" dirty="0">
                <a:solidFill>
                  <a:srgbClr val="C00000"/>
                </a:solidFill>
              </a:rPr>
              <a:t>Президент Республики Беларусь </a:t>
            </a:r>
          </a:p>
          <a:p>
            <a:pPr indent="450215" algn="r">
              <a:lnSpc>
                <a:spcPct val="107000"/>
              </a:lnSpc>
              <a:spcAft>
                <a:spcPts val="800"/>
              </a:spcAft>
            </a:pPr>
            <a:r>
              <a:rPr lang="ru-RU" sz="2200" i="1" dirty="0">
                <a:solidFill>
                  <a:srgbClr val="C00000"/>
                </a:solidFill>
              </a:rPr>
              <a:t>А.Г. Лукашенко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075269-50B7-4B3C-A917-27CE959E0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60" y="1441179"/>
            <a:ext cx="3439486" cy="45546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99C63C1-179B-45FE-B0AE-AD6DBC7B8DA7}"/>
              </a:ext>
            </a:extLst>
          </p:cNvPr>
          <p:cNvSpPr/>
          <p:nvPr/>
        </p:nvSpPr>
        <p:spPr>
          <a:xfrm>
            <a:off x="1043031" y="102414"/>
            <a:ext cx="9787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Быть достойным гражданином Республики Беларусь – значит знать и уважать историю своей страны, белорусского народа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0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44C521B2-21E7-460D-BB83-DE5D3716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65" y="427939"/>
            <a:ext cx="10117123" cy="489449"/>
          </a:xfrm>
        </p:spPr>
        <p:txBody>
          <a:bodyPr>
            <a:noAutofit/>
          </a:bodyPr>
          <a:lstStyle/>
          <a:p>
            <a:pPr algn="just"/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«Наш народ прошел непростой тысячелетний путь становления белорусской государственности и оформления белорусов как самодостаточной нации с уникальной историей и богатой культурой»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BD3C27-2FCF-4D86-B5E3-27F40F9A5222}"/>
              </a:ext>
            </a:extLst>
          </p:cNvPr>
          <p:cNvSpPr/>
          <p:nvPr/>
        </p:nvSpPr>
        <p:spPr>
          <a:xfrm>
            <a:off x="2910722" y="3195459"/>
            <a:ext cx="6126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874694-4CE4-4AE4-88BB-4F22B134FAC3}"/>
              </a:ext>
            </a:extLst>
          </p:cNvPr>
          <p:cNvSpPr/>
          <p:nvPr/>
        </p:nvSpPr>
        <p:spPr>
          <a:xfrm>
            <a:off x="7173532" y="1394718"/>
            <a:ext cx="4824529" cy="54106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государства на территории Беларуси образовались в Х веке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национальное белорусское государство – Социалистическая Советская Республика Беларуси – создано 1 января 1919 года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>
                <a:latin typeface="Arial Narrow" panose="020B0606020202030204" pitchFamily="34" charset="0"/>
              </a:rPr>
              <a:t>Воссоединение Западной Беларуси с БССР в 1939 г. предопределило будущие героические свершения единого белорусского народа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Белорусский народ проявил массовый героизм, защищая Родину в годы Великой Отечественной войны</a:t>
            </a:r>
            <a:endParaRPr lang="ru-RU" sz="19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Восстановление БССР после Великой Отечественной войны – пример трудового подвига белорусского народа</a:t>
            </a:r>
            <a:endParaRPr lang="ru-RU" sz="19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1991 г. образовано независимое суверенное государство – Республика Беларусь.</a:t>
            </a:r>
            <a:endParaRPr lang="ru-RU" sz="19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337B86-2CEF-4A4D-BF7B-670C3953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37" r="31870" b="20758"/>
          <a:stretch/>
        </p:blipFill>
        <p:spPr bwMode="auto">
          <a:xfrm>
            <a:off x="138701" y="1394718"/>
            <a:ext cx="2155382" cy="187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овозглашение Социалистической Советской Республики ...">
            <a:extLst>
              <a:ext uri="{FF2B5EF4-FFF2-40B4-BE49-F238E27FC236}">
                <a16:creationId xmlns:a16="http://schemas.microsoft.com/office/drawing/2014/main" id="{C2B269FD-3F6B-4D46-AC04-9B605D37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39" y="1428481"/>
            <a:ext cx="2202936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0 лет БССР: в годы Великой Отечественной войны (досье ...">
            <a:extLst>
              <a:ext uri="{FF2B5EF4-FFF2-40B4-BE49-F238E27FC236}">
                <a16:creationId xmlns:a16="http://schemas.microsoft.com/office/drawing/2014/main" id="{BA3D539D-7E2B-4E6E-BAB7-629899F8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1" y="3444344"/>
            <a:ext cx="3647731" cy="20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821FB4-9D1E-40F1-BBD8-FAAD8D9934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37" y="1453626"/>
            <a:ext cx="2377950" cy="151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D02D88-D675-4AEE-89ED-4A39BEF268D3}"/>
              </a:ext>
            </a:extLst>
          </p:cNvPr>
          <p:cNvSpPr/>
          <p:nvPr/>
        </p:nvSpPr>
        <p:spPr>
          <a:xfrm>
            <a:off x="138701" y="5790476"/>
            <a:ext cx="679372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факты истории Беларуси подтверждают суждение: «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белорусского народа – это подвиг»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904515-ADF2-433B-AFAD-6352AA6905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765" t="42090" r="51029" b="27060"/>
          <a:stretch/>
        </p:blipFill>
        <p:spPr>
          <a:xfrm>
            <a:off x="4256455" y="3707733"/>
            <a:ext cx="2062867" cy="1955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74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44C521B2-21E7-460D-BB83-DE5D3716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45" y="360478"/>
            <a:ext cx="9548238" cy="48944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Формирование и сохранение исторической памяти белорусского народа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BD3C27-2FCF-4D86-B5E3-27F40F9A5222}"/>
              </a:ext>
            </a:extLst>
          </p:cNvPr>
          <p:cNvSpPr/>
          <p:nvPr/>
        </p:nvSpPr>
        <p:spPr>
          <a:xfrm>
            <a:off x="2910722" y="3195459"/>
            <a:ext cx="6126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7B569F-BC7A-49AF-AC5B-4932DA69839E}"/>
              </a:ext>
            </a:extLst>
          </p:cNvPr>
          <p:cNvSpPr/>
          <p:nvPr/>
        </p:nvSpPr>
        <p:spPr>
          <a:xfrm>
            <a:off x="7396336" y="1359122"/>
            <a:ext cx="4474086" cy="5279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Расследование Генеральной прокуратурой Республики Беларусь уголовного дела о геноциде белорусского народа в годы Великой Отечественной войны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 государственного праздника - День народного единства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1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год в Беларуси был объявлен Годом исторической памяти</a:t>
            </a:r>
            <a:endParaRPr lang="ru-RU" sz="2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строительства нового здания Национального исторического музея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фильмов на историческую тематику «Черный замок», «Время вернуться», «Брестская крепость» и др.</a:t>
            </a:r>
          </a:p>
        </p:txBody>
      </p:sp>
      <p:pic>
        <p:nvPicPr>
          <p:cNvPr id="3074" name="Picture 2" descr="Генеральная прокуратура информирует о результатах расследования уголовного  дела о геноциде | Новости | Пресс-центр | Идеологическая и воспитательная  работа | Гродненский государственный медицинский университет">
            <a:extLst>
              <a:ext uri="{FF2B5EF4-FFF2-40B4-BE49-F238E27FC236}">
                <a16:creationId xmlns:a16="http://schemas.microsoft.com/office/drawing/2014/main" id="{4458CE72-2E25-4355-B6B0-C0CFFA35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5" y="1404499"/>
            <a:ext cx="2408635" cy="14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ень народного единства – Минскреклама">
            <a:extLst>
              <a:ext uri="{FF2B5EF4-FFF2-40B4-BE49-F238E27FC236}">
                <a16:creationId xmlns:a16="http://schemas.microsoft.com/office/drawing/2014/main" id="{BFD9EA0A-6A3C-43DC-A814-E56EB0423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14" y="1391946"/>
            <a:ext cx="1712467" cy="24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E379516-692F-4704-8A66-0E110C099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7" t="6835" r="18727" b="7066"/>
          <a:stretch/>
        </p:blipFill>
        <p:spPr bwMode="auto">
          <a:xfrm>
            <a:off x="3326722" y="3086658"/>
            <a:ext cx="1865154" cy="14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Национальный исторический музей Республики Беларусь">
            <a:extLst>
              <a:ext uri="{FF2B5EF4-FFF2-40B4-BE49-F238E27FC236}">
                <a16:creationId xmlns:a16="http://schemas.microsoft.com/office/drawing/2014/main" id="{9790055D-29E9-411C-8696-AA81793D4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5" y="2920892"/>
            <a:ext cx="2851932" cy="17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Чёрный замок (фильм) — Википедия">
            <a:extLst>
              <a:ext uri="{FF2B5EF4-FFF2-40B4-BE49-F238E27FC236}">
                <a16:creationId xmlns:a16="http://schemas.microsoft.com/office/drawing/2014/main" id="{8E243A0A-8AB0-4A75-8BD6-B3BEE8E96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56" y="4720678"/>
            <a:ext cx="1340257" cy="187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Подарок ко Дню Победы || Премьера военно-исторической драмы &quot;Время  вернуться&quot;">
            <a:extLst>
              <a:ext uri="{FF2B5EF4-FFF2-40B4-BE49-F238E27FC236}">
                <a16:creationId xmlns:a16="http://schemas.microsoft.com/office/drawing/2014/main" id="{A03ABB81-8EAB-40D2-A91A-E322D7B1E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670" y="4857170"/>
            <a:ext cx="3043009" cy="17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Брестская крепость купить на OZON по низкой цене (176477494)">
            <a:extLst>
              <a:ext uri="{FF2B5EF4-FFF2-40B4-BE49-F238E27FC236}">
                <a16:creationId xmlns:a16="http://schemas.microsoft.com/office/drawing/2014/main" id="{5E0E6D07-0866-4CAC-BCF0-858864625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" b="54"/>
          <a:stretch/>
        </p:blipFill>
        <p:spPr bwMode="auto">
          <a:xfrm>
            <a:off x="170575" y="4729878"/>
            <a:ext cx="1316746" cy="18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0132F8-1A70-40B5-A1EC-6A2D9FA2B3D1}"/>
              </a:ext>
            </a:extLst>
          </p:cNvPr>
          <p:cNvSpPr/>
          <p:nvPr/>
        </p:nvSpPr>
        <p:spPr>
          <a:xfrm>
            <a:off x="2702041" y="1404499"/>
            <a:ext cx="254307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Почему важно формировать и сохранять историческую память народа?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1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881" y="327271"/>
            <a:ext cx="9548238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Участие молодежи в сохранении исторической памяти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075783-3686-4FDC-813B-43E352B96DC6}"/>
              </a:ext>
            </a:extLst>
          </p:cNvPr>
          <p:cNvSpPr/>
          <p:nvPr/>
        </p:nvSpPr>
        <p:spPr>
          <a:xfrm>
            <a:off x="5738070" y="1407913"/>
            <a:ext cx="5816453" cy="24406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Реконструкция памятников истории и культуры, мемориальных комплексов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историко-патриотический проект «Цифровая звезда»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Молодежный марафон «Беларусь помнит. Родные лица Победы»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Патриотический проект «Цветы Великой Победы»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Республиканский конкурс «Открываем Беларусь»</a:t>
            </a:r>
          </a:p>
        </p:txBody>
      </p:sp>
      <p:pic>
        <p:nvPicPr>
          <p:cNvPr id="4098" name="Picture 2" descr="Что сделали в мемориальном комплексе «Хатынь» в ходе реконструкции -  Минск-новости">
            <a:extLst>
              <a:ext uri="{FF2B5EF4-FFF2-40B4-BE49-F238E27FC236}">
                <a16:creationId xmlns:a16="http://schemas.microsoft.com/office/drawing/2014/main" id="{1BF205F5-FE6E-4195-BE94-775D7332C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r="18387" b="3254"/>
          <a:stretch/>
        </p:blipFill>
        <p:spPr bwMode="auto">
          <a:xfrm>
            <a:off x="1131449" y="1021459"/>
            <a:ext cx="2124480" cy="175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ткрываем Беларусь&quot;: школьникам и учителям предложили создать видео об  истории страны в годы ВОВ - Главное управление образования Гродненского  областного исполнительного комитета">
            <a:extLst>
              <a:ext uri="{FF2B5EF4-FFF2-40B4-BE49-F238E27FC236}">
                <a16:creationId xmlns:a16="http://schemas.microsoft.com/office/drawing/2014/main" id="{7A256847-82C1-465F-8F6F-312E5F194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-446" r="4969" b="9650"/>
          <a:stretch/>
        </p:blipFill>
        <p:spPr bwMode="auto">
          <a:xfrm>
            <a:off x="340818" y="4096405"/>
            <a:ext cx="4595826" cy="23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БРСМ запускает молодежный марафон &quot;Беларусь помнит. Родные лица Победы&quot;">
            <a:extLst>
              <a:ext uri="{FF2B5EF4-FFF2-40B4-BE49-F238E27FC236}">
                <a16:creationId xmlns:a16="http://schemas.microsoft.com/office/drawing/2014/main" id="{FF58C960-B227-4F15-B960-B60115B4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19" y="4096404"/>
            <a:ext cx="4189268" cy="23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БРСМ разработал праздничные стикеры &quot;Цветы Великой Победы&quot;">
            <a:extLst>
              <a:ext uri="{FF2B5EF4-FFF2-40B4-BE49-F238E27FC236}">
                <a16:creationId xmlns:a16="http://schemas.microsoft.com/office/drawing/2014/main" id="{82D01FDD-D552-4F5A-9532-E0FF669F6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1"/>
          <a:stretch/>
        </p:blipFill>
        <p:spPr bwMode="auto">
          <a:xfrm>
            <a:off x="10351611" y="4159153"/>
            <a:ext cx="1850864" cy="16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Бутоньерка «Цветок Великой Победы» (с булавкой) - цена 6 руб. ᐅ Купить в  Бресте с доставкой">
            <a:extLst>
              <a:ext uri="{FF2B5EF4-FFF2-40B4-BE49-F238E27FC236}">
                <a16:creationId xmlns:a16="http://schemas.microsoft.com/office/drawing/2014/main" id="{4BA99307-48CD-4C21-9482-696FD26DB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 t="-1103" r="28253" b="17841"/>
          <a:stretch/>
        </p:blipFill>
        <p:spPr bwMode="auto">
          <a:xfrm>
            <a:off x="9338463" y="4192266"/>
            <a:ext cx="1047275" cy="15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Музей в Хатыни за три месяца посетили более 60 тыс. человек ...">
            <a:extLst>
              <a:ext uri="{FF2B5EF4-FFF2-40B4-BE49-F238E27FC236}">
                <a16:creationId xmlns:a16="http://schemas.microsoft.com/office/drawing/2014/main" id="{F7022C7B-3367-46D7-A9BA-087952410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0" y="2482721"/>
            <a:ext cx="1934415" cy="12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роект «Цифровая звезда»: интерактивная табличка с QR-кодом установлена на  мемориальном комплексе «Днепровский рубеж» в Шкловском районе -  mogilevnews.by">
            <a:extLst>
              <a:ext uri="{FF2B5EF4-FFF2-40B4-BE49-F238E27FC236}">
                <a16:creationId xmlns:a16="http://schemas.microsoft.com/office/drawing/2014/main" id="{0A151EC3-09AA-43FF-BDC6-ED244E3CE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t="11462" r="6843" b="12478"/>
          <a:stretch/>
        </p:blipFill>
        <p:spPr bwMode="auto">
          <a:xfrm>
            <a:off x="2754703" y="2278020"/>
            <a:ext cx="2794861" cy="16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7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77" y="469883"/>
            <a:ext cx="9529894" cy="489449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Быть достойным гражданином Республики Беларусь – значит знать и уважать историю своей страны, белорусского народа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972897-A313-41F8-B925-C8CE309B9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71" y="2161953"/>
            <a:ext cx="5031869" cy="3160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4B93E7-6448-462B-A49E-BCABAF3F7A92}"/>
              </a:ext>
            </a:extLst>
          </p:cNvPr>
          <p:cNvSpPr/>
          <p:nvPr/>
        </p:nvSpPr>
        <p:spPr>
          <a:xfrm>
            <a:off x="526127" y="1667003"/>
            <a:ext cx="574044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«... Усилиями многих поколений, тернистым путем, порой ценой жизни белорусы шли к обретению национального государства. Нашему поколению не пришлось платить за суверенитет кровью. За это заплатили те поколения, которые были до нас. </a:t>
            </a:r>
          </a:p>
          <a:p>
            <a:pPr indent="450215" algn="just">
              <a:spcAft>
                <a:spcPts val="0"/>
              </a:spcAft>
            </a:pP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 сегодня мы должны защитить независимость. Потому что второго шанса создать свое государство не будет».</a:t>
            </a:r>
          </a:p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spcAft>
                <a:spcPts val="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 Республики Беларусь А.Г. Лукашенко</a:t>
            </a:r>
          </a:p>
        </p:txBody>
      </p:sp>
    </p:spTree>
    <p:extLst>
      <p:ext uri="{BB962C8B-B14F-4D97-AF65-F5344CB8AC3E}">
        <p14:creationId xmlns:p14="http://schemas.microsoft.com/office/powerpoint/2010/main" val="2337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B29FF2-E430-434D-A78E-B049BBAC9B89}"/>
              </a:ext>
            </a:extLst>
          </p:cNvPr>
          <p:cNvSpPr txBox="1"/>
          <p:nvPr/>
        </p:nvSpPr>
        <p:spPr>
          <a:xfrm>
            <a:off x="3812918" y="5761261"/>
            <a:ext cx="479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январь  2026 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3213" y="3303954"/>
            <a:ext cx="6096000" cy="18834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lang="ru-RU" sz="4800" b="1" dirty="0">
              <a:solidFill>
                <a:srgbClr val="C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140A8-721F-408D-ACA4-9A9547F4A06C}"/>
              </a:ext>
            </a:extLst>
          </p:cNvPr>
          <p:cNvSpPr txBox="1"/>
          <p:nvPr/>
        </p:nvSpPr>
        <p:spPr>
          <a:xfrm>
            <a:off x="3335460" y="1779462"/>
            <a:ext cx="43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Анонс: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CB6BAE-A1FB-46CF-84A1-E0E649875BCC}"/>
              </a:ext>
            </a:extLst>
          </p:cNvPr>
          <p:cNvSpPr/>
          <p:nvPr/>
        </p:nvSpPr>
        <p:spPr>
          <a:xfrm>
            <a:off x="3047999" y="2967335"/>
            <a:ext cx="7637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6298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Быть достойным гражданином Республики Беларусь – значит в любую минуту быть готовым защитить ее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5DA1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090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g 2025-2026 (шаблон).pptx" id="{4D720686-9F5A-45F4-BB0A-7BF49F48FE3E}" vid="{C40BC9EB-CBB5-48F5-8EDB-D0884A0159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Shag 2025-2026 (шаблон)</Template>
  <TotalTime>3046</TotalTime>
  <Words>401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 Тема 4  Быть достойным гражданином Республики Беларусь  –  значит знать и уважать историю своей страны,  белорусского народа </vt:lpstr>
      <vt:lpstr>Презентация PowerPoint</vt:lpstr>
      <vt:lpstr>«Наш народ прошел непростой тысячелетний путь становления белорусской государственности и оформления белорусов как самодостаточной нации с уникальной историей и богатой культурой»</vt:lpstr>
      <vt:lpstr>Формирование и сохранение исторической памяти белорусского народа</vt:lpstr>
      <vt:lpstr>Участие молодежи в сохранении исторической памяти</vt:lpstr>
      <vt:lpstr>Быть достойным гражданином Республики Беларусь – значит знать и уважать историю своей страны, белорусского народа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1 «Я»</dc:title>
  <dc:creator>Пилипенко М.Н.</dc:creator>
  <cp:lastModifiedBy>Ажар Анна Николаевна</cp:lastModifiedBy>
  <cp:revision>131</cp:revision>
  <cp:lastPrinted>2025-10-08T13:23:23Z</cp:lastPrinted>
  <dcterms:created xsi:type="dcterms:W3CDTF">2025-09-09T13:15:08Z</dcterms:created>
  <dcterms:modified xsi:type="dcterms:W3CDTF">2025-12-23T06:58:15Z</dcterms:modified>
</cp:coreProperties>
</file>