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7" r:id="rId3"/>
    <p:sldId id="271" r:id="rId4"/>
    <p:sldId id="308" r:id="rId5"/>
    <p:sldId id="264" r:id="rId6"/>
    <p:sldId id="281" r:id="rId7"/>
    <p:sldId id="317" r:id="rId8"/>
    <p:sldId id="318" r:id="rId9"/>
    <p:sldId id="315" r:id="rId10"/>
    <p:sldId id="316" r:id="rId11"/>
    <p:sldId id="302" r:id="rId12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100"/>
    <a:srgbClr val="008545"/>
    <a:srgbClr val="62983E"/>
    <a:srgbClr val="01883E"/>
    <a:srgbClr val="0070A2"/>
    <a:srgbClr val="0094DA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15.10.2025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Октябрь 2025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2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значит чтить законы своего государства и брать на себя ответственность за будущее своей страны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577" y="474224"/>
            <a:ext cx="8626289" cy="3979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8545"/>
                </a:solidFill>
                <a:latin typeface="+mn-lt"/>
              </a:rPr>
              <a:t>Премии Президента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Объект 10">
            <a:extLst>
              <a:ext uri="{FF2B5EF4-FFF2-40B4-BE49-F238E27FC236}">
                <a16:creationId xmlns:a16="http://schemas.microsoft.com/office/drawing/2014/main" id="{81E103FE-4612-4BDE-B0F9-BC041C8AB6A6}"/>
              </a:ext>
            </a:extLst>
          </p:cNvPr>
          <p:cNvSpPr txBox="1">
            <a:spLocks/>
          </p:cNvSpPr>
          <p:nvPr/>
        </p:nvSpPr>
        <p:spPr>
          <a:xfrm>
            <a:off x="7199347" y="1623403"/>
            <a:ext cx="4541884" cy="117981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</a:t>
            </a:r>
          </a:p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Республики Беларусь </a:t>
            </a: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духовное возрождение»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5ADA92-87DB-47F6-88B8-7F1CE539AB1C}"/>
              </a:ext>
            </a:extLst>
          </p:cNvPr>
          <p:cNvPicPr/>
          <p:nvPr/>
        </p:nvPicPr>
        <p:blipFill rotWithShape="1">
          <a:blip r:embed="rId2"/>
          <a:srcRect l="21646" t="33352" r="19348" b="18757"/>
          <a:stretch/>
        </p:blipFill>
        <p:spPr bwMode="auto">
          <a:xfrm>
            <a:off x="1857281" y="3432296"/>
            <a:ext cx="5138765" cy="2951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бъект 10">
            <a:extLst>
              <a:ext uri="{FF2B5EF4-FFF2-40B4-BE49-F238E27FC236}">
                <a16:creationId xmlns:a16="http://schemas.microsoft.com/office/drawing/2014/main" id="{755347B3-F57F-4628-9B5A-E631A6A809F2}"/>
              </a:ext>
            </a:extLst>
          </p:cNvPr>
          <p:cNvSpPr txBox="1">
            <a:spLocks/>
          </p:cNvSpPr>
          <p:nvPr/>
        </p:nvSpPr>
        <p:spPr>
          <a:xfrm>
            <a:off x="7262027" y="3429000"/>
            <a:ext cx="4541884" cy="10515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премия </a:t>
            </a:r>
          </a:p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Республики Беларусь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деятелям культуры и искусства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8D45495A-EAE4-4619-A1DF-157A47EA7ABD}"/>
              </a:ext>
            </a:extLst>
          </p:cNvPr>
          <p:cNvSpPr txBox="1">
            <a:spLocks/>
          </p:cNvSpPr>
          <p:nvPr/>
        </p:nvSpPr>
        <p:spPr>
          <a:xfrm>
            <a:off x="7262027" y="5066439"/>
            <a:ext cx="4479204" cy="10515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премия </a:t>
            </a:r>
          </a:p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Республики Беларусь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«Беларуск</a:t>
            </a:r>
            <a:r>
              <a:rPr lang="be-BY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спарты</a:t>
            </a:r>
            <a:r>
              <a:rPr lang="be-BY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ўны алімп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4CE4E9-95B2-4667-AFA1-DEE8F2184E4E}"/>
              </a:ext>
            </a:extLst>
          </p:cNvPr>
          <p:cNvPicPr/>
          <p:nvPr/>
        </p:nvPicPr>
        <p:blipFill rotWithShape="1">
          <a:blip r:embed="rId3"/>
          <a:srcRect l="21486" t="35633" r="19508" b="15621"/>
          <a:stretch/>
        </p:blipFill>
        <p:spPr bwMode="auto">
          <a:xfrm>
            <a:off x="625734" y="814085"/>
            <a:ext cx="4676109" cy="2676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2200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Ноябрь 2025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62983E"/>
                </a:solidFill>
              </a:rPr>
              <a:t>Быть достойным гражданином Республики Беларусь – значит </a:t>
            </a:r>
            <a:r>
              <a:rPr lang="ru-RU" sz="2800" b="1" i="1" dirty="0">
                <a:solidFill>
                  <a:srgbClr val="5DA100"/>
                </a:solidFill>
              </a:rPr>
              <a:t>грамотно пользоваться своими правами, честно и добросовестно исполнять свои обязанности</a:t>
            </a:r>
            <a:r>
              <a:rPr lang="ru-RU" sz="2800" b="1" i="1" dirty="0">
                <a:solidFill>
                  <a:srgbClr val="62983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+mn-lt"/>
              </a:rPr>
              <a:t>Изменения и дополнения, внесенные в Конституцию по результатам республиканского референдума  2022 года, закрепили ценностные ориентиры белорусского общества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58049EE-E203-4B2B-899A-F3B9DA9CE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8" b="56013"/>
          <a:stretch/>
        </p:blipFill>
        <p:spPr>
          <a:xfrm>
            <a:off x="2869269" y="1997208"/>
            <a:ext cx="437130" cy="71783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706C32-4394-4C85-9342-DC0396A632A8}"/>
              </a:ext>
            </a:extLst>
          </p:cNvPr>
          <p:cNvSpPr txBox="1"/>
          <p:nvPr/>
        </p:nvSpPr>
        <p:spPr>
          <a:xfrm>
            <a:off x="3449721" y="2130301"/>
            <a:ext cx="8076751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решать важнейшие вопросы коллективно.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F7A6F1-B1D9-4F51-B8FF-2A31C4C52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81517" b="55212"/>
          <a:stretch/>
        </p:blipFill>
        <p:spPr>
          <a:xfrm>
            <a:off x="2817093" y="2830456"/>
            <a:ext cx="542350" cy="741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EC641-879C-4FA7-A540-DCD2DF656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1" r="79945" b="71028"/>
          <a:stretch/>
        </p:blipFill>
        <p:spPr>
          <a:xfrm>
            <a:off x="2772037" y="3543287"/>
            <a:ext cx="598631" cy="7745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787A13-4D76-4148-9699-4690CC713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81094" b="65123"/>
          <a:stretch/>
        </p:blipFill>
        <p:spPr>
          <a:xfrm>
            <a:off x="2759712" y="4548691"/>
            <a:ext cx="562346" cy="7415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8DAF28-27A0-43E0-B123-DE6BF6A37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94" b="60639"/>
          <a:stretch/>
        </p:blipFill>
        <p:spPr>
          <a:xfrm>
            <a:off x="2701801" y="5552883"/>
            <a:ext cx="668867" cy="722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8BB2CE-7437-48EF-9697-4C53BCBAF1BC}"/>
              </a:ext>
            </a:extLst>
          </p:cNvPr>
          <p:cNvSpPr txBox="1"/>
          <p:nvPr/>
        </p:nvSpPr>
        <p:spPr>
          <a:xfrm>
            <a:off x="3483637" y="2990682"/>
            <a:ext cx="8042836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семейные ценности.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3DDE9-1780-4BA8-B9F5-C6827F4398C6}"/>
              </a:ext>
            </a:extLst>
          </p:cNvPr>
          <p:cNvSpPr txBox="1"/>
          <p:nvPr/>
        </p:nvSpPr>
        <p:spPr>
          <a:xfrm>
            <a:off x="3449722" y="3543287"/>
            <a:ext cx="8076750" cy="70788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памяти об истории Великой Отечественной войны, героизме и самоотверженности белорусского народа.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DB876-E2A1-464E-9A32-348FB3DFD2C8}"/>
              </a:ext>
            </a:extLst>
          </p:cNvPr>
          <p:cNvSpPr txBox="1"/>
          <p:nvPr/>
        </p:nvSpPr>
        <p:spPr>
          <a:xfrm>
            <a:off x="3449721" y="4768630"/>
            <a:ext cx="8076750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защиты персональных данных.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E86FD-176F-4492-9B2D-F3174770446B}"/>
              </a:ext>
            </a:extLst>
          </p:cNvPr>
          <p:cNvSpPr txBox="1"/>
          <p:nvPr/>
        </p:nvSpPr>
        <p:spPr>
          <a:xfrm>
            <a:off x="3483636" y="5629011"/>
            <a:ext cx="8042835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Взаимная ответственность гражданина и государства.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онституция Республики Беларусь 2025">
            <a:extLst>
              <a:ext uri="{FF2B5EF4-FFF2-40B4-BE49-F238E27FC236}">
                <a16:creationId xmlns:a16="http://schemas.microsoft.com/office/drawing/2014/main" id="{5DF72A41-0C7C-4133-9E07-041BCB4A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2" y="2330356"/>
            <a:ext cx="2354736" cy="34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441" y="504026"/>
            <a:ext cx="6884318" cy="4693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1883E"/>
                </a:solidFill>
                <a:latin typeface="+mn-lt"/>
              </a:rPr>
              <a:t>Президент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73FFC-534A-49FB-A7D7-2A3BA523046D}"/>
              </a:ext>
            </a:extLst>
          </p:cNvPr>
          <p:cNvSpPr txBox="1"/>
          <p:nvPr/>
        </p:nvSpPr>
        <p:spPr>
          <a:xfrm>
            <a:off x="4353886" y="1344887"/>
            <a:ext cx="73431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назначает республиканские референдумы, очередные и внеочередные выборы в Палату представителей, Совет Республики Национального собрания Республики Беларусь и местные представительные органы;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обращается с ежегодными посланиями к народу Республики Беларусь о положении в государстве и об основных направлениях внутренней и внешней политики;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контроль за соблюдением законодательства местными органами управления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самоуправления;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и возглавляет Совет Безопасности Республики Беларусь;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Главнокомандующим Вооруженными Силами;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иные установленные Конституцией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законами полномочия, необходимые для реализации возложенных на него конституционных функций.</a:t>
            </a:r>
            <a:endParaRPr lang="ru-RU" sz="2000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C98B1AE-C679-4659-9DC9-C782490E40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F93280-C4E5-4CAE-9061-DD0A3975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14" y="1445554"/>
            <a:ext cx="3609179" cy="467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604" y="352800"/>
            <a:ext cx="6884318" cy="519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1883E"/>
                </a:solidFill>
                <a:latin typeface="+mn-lt"/>
              </a:rPr>
              <a:t>Президент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73FFC-534A-49FB-A7D7-2A3BA523046D}"/>
              </a:ext>
            </a:extLst>
          </p:cNvPr>
          <p:cNvSpPr txBox="1"/>
          <p:nvPr/>
        </p:nvSpPr>
        <p:spPr>
          <a:xfrm>
            <a:off x="4687302" y="1731560"/>
            <a:ext cx="65287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Республики Беларусь имеет право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-участвовать в работе Парламента и его органов, выступать перед ними в любое время с речью или сообщением;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председательствовать на заседаниях Правительства Республики Беларусь;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возвратить закон или отдельные его положения со своими возражениями в Палату представителей;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приостанавливать решения местных Советов депутатов и отменять решения местных исполнительных и распорядительных органов в случае несоответствия их законодательству.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741D3A-C054-42D3-90A5-C533BB2C3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1" y="1387610"/>
            <a:ext cx="3636380" cy="47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7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330" y="388482"/>
            <a:ext cx="9021339" cy="5105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1883E"/>
                </a:solidFill>
                <a:latin typeface="+mn-lt"/>
              </a:rPr>
              <a:t>Всебелорусское народное собрание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700E5-8DBA-447D-8F6E-5201EF6B7FDD}"/>
              </a:ext>
            </a:extLst>
          </p:cNvPr>
          <p:cNvSpPr txBox="1"/>
          <p:nvPr/>
        </p:nvSpPr>
        <p:spPr>
          <a:xfrm>
            <a:off x="830510" y="750288"/>
            <a:ext cx="102429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Утверждает основные направления внутренней и внешней политики, военную доктрину, концепцию национальной безопасности, программы социально-экономического развития Республики Беларусь;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заслушивает Премьер-министра о выполнении программ социально-экономического развития Республики Беларусь;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предлагает изменения и дополнения в Конституцию, проведение республиканских референдумов;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06734-7F03-43D7-BC28-05AEC9E0EB07}"/>
              </a:ext>
            </a:extLst>
          </p:cNvPr>
          <p:cNvSpPr txBox="1"/>
          <p:nvPr/>
        </p:nvSpPr>
        <p:spPr>
          <a:xfrm>
            <a:off x="752433" y="3014360"/>
            <a:ext cx="10321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вправе рассматривать вопрос о легитимности выборов;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устанавливает государственные праздники и праздничные дни;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осуществляет иные полномочия, установленные Конституцией и законом.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ECB6344-0F68-4B20-A789-8F7C39D1F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9" b="8213"/>
          <a:stretch/>
        </p:blipFill>
        <p:spPr>
          <a:xfrm>
            <a:off x="906010" y="4108556"/>
            <a:ext cx="4634976" cy="2439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F6F119-FA90-4AA6-97E1-3CD769107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" b="7345"/>
          <a:stretch/>
        </p:blipFill>
        <p:spPr>
          <a:xfrm>
            <a:off x="6438494" y="4108556"/>
            <a:ext cx="4634974" cy="243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8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115" y="395471"/>
            <a:ext cx="7854786" cy="8875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1883E"/>
                </a:solidFill>
                <a:latin typeface="+mn-lt"/>
              </a:rPr>
              <a:t>Три ветви государственной власти </a:t>
            </a:r>
            <a:br>
              <a:rPr lang="ru-RU" sz="3600" dirty="0">
                <a:solidFill>
                  <a:srgbClr val="01883E"/>
                </a:solidFill>
                <a:latin typeface="+mn-lt"/>
              </a:rPr>
            </a:br>
            <a:r>
              <a:rPr lang="ru-RU" sz="3600" dirty="0">
                <a:solidFill>
                  <a:srgbClr val="01883E"/>
                </a:solidFill>
                <a:latin typeface="+mn-lt"/>
              </a:rPr>
              <a:t>в Республике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299E80-B95A-4D2F-A4B9-A9BB5E39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28" y="1530281"/>
            <a:ext cx="9103360" cy="50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88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75" y="393724"/>
            <a:ext cx="9278690" cy="6191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1883E"/>
                </a:solidFill>
                <a:latin typeface="+mn-lt"/>
              </a:rPr>
              <a:t>Государственные награды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3" name="Объект 10">
            <a:extLst>
              <a:ext uri="{FF2B5EF4-FFF2-40B4-BE49-F238E27FC236}">
                <a16:creationId xmlns:a16="http://schemas.microsoft.com/office/drawing/2014/main" id="{81E103FE-4612-4BDE-B0F9-BC041C8AB6A6}"/>
              </a:ext>
            </a:extLst>
          </p:cNvPr>
          <p:cNvSpPr txBox="1">
            <a:spLocks/>
          </p:cNvSpPr>
          <p:nvPr/>
        </p:nvSpPr>
        <p:spPr>
          <a:xfrm>
            <a:off x="1802542" y="4615510"/>
            <a:ext cx="9338037" cy="155016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Звания «Герой Беларуси»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удостоены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граждан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страны.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 – защитники Отечества, руководители передовых промышленных и сельскохозяйственных предприятий, финансовых учреждений, деятели культуры и спорта, митрополит, космонавт. 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EB2A2F-E768-46EA-8094-B47F99B2AC1D}"/>
              </a:ext>
            </a:extLst>
          </p:cNvPr>
          <p:cNvSpPr/>
          <p:nvPr/>
        </p:nvSpPr>
        <p:spPr>
          <a:xfrm>
            <a:off x="1802542" y="2314559"/>
            <a:ext cx="9338037" cy="20415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  <a:tabLst>
                <a:tab pos="2466975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Высшей степенью отличия в нашей стране является звание «Герой Беларуси».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  <a:tabLst>
                <a:tab pos="24669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Награда присваивается за исключительные заслуги перед государством и обществом, связанные с подвигом, совершенным во имя свободы, независимости и процветания Беларуси.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7C505EFE-0230-49BD-A584-316A975E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4" y="2351975"/>
            <a:ext cx="1188441" cy="215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0">
            <a:extLst>
              <a:ext uri="{FF2B5EF4-FFF2-40B4-BE49-F238E27FC236}">
                <a16:creationId xmlns:a16="http://schemas.microsoft.com/office/drawing/2014/main" id="{D43675FF-E949-49AF-BC65-2235CDF594BD}"/>
              </a:ext>
            </a:extLst>
          </p:cNvPr>
          <p:cNvSpPr txBox="1">
            <a:spLocks/>
          </p:cNvSpPr>
          <p:nvPr/>
        </p:nvSpPr>
        <p:spPr>
          <a:xfrm>
            <a:off x="1802542" y="707548"/>
            <a:ext cx="9338037" cy="147732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награды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 - высшая форма поощрения, признания вклада в защиту и укрепление государства и демократического общества, приумножение экономического, интеллектуального и духовного потенциала страны, а также заслуг и достижений в общественной, гуманитарной, благотворительной и иных видах деятельности перед государством и народом.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9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1206075"/>
            <a:ext cx="8626289" cy="61916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12B88-57F2-4B51-B1BB-D93D0B2E611A}"/>
              </a:ext>
            </a:extLst>
          </p:cNvPr>
          <p:cNvPicPr/>
          <p:nvPr/>
        </p:nvPicPr>
        <p:blipFill rotWithShape="1">
          <a:blip r:embed="rId2"/>
          <a:srcRect l="21647" t="28221" r="19507" b="45553"/>
          <a:stretch/>
        </p:blipFill>
        <p:spPr bwMode="auto">
          <a:xfrm>
            <a:off x="133825" y="1412562"/>
            <a:ext cx="4883614" cy="1592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E52BF2-E413-47F1-AAED-14E66624BBE5}"/>
              </a:ext>
            </a:extLst>
          </p:cNvPr>
          <p:cNvPicPr/>
          <p:nvPr/>
        </p:nvPicPr>
        <p:blipFill rotWithShape="1">
          <a:blip r:embed="rId3"/>
          <a:srcRect l="21967" t="43045" r="19668" b="29589"/>
          <a:stretch/>
        </p:blipFill>
        <p:spPr bwMode="auto">
          <a:xfrm>
            <a:off x="133825" y="3037958"/>
            <a:ext cx="4818016" cy="1408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323C48-6960-446D-A80B-9786E3D01B6C}"/>
              </a:ext>
            </a:extLst>
          </p:cNvPr>
          <p:cNvPicPr/>
          <p:nvPr/>
        </p:nvPicPr>
        <p:blipFill rotWithShape="1">
          <a:blip r:embed="rId4"/>
          <a:srcRect l="21806" t="32212" r="19508" b="37287"/>
          <a:stretch/>
        </p:blipFill>
        <p:spPr bwMode="auto">
          <a:xfrm>
            <a:off x="133825" y="4478850"/>
            <a:ext cx="4808384" cy="1423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196E7F-9420-4995-BB2B-8EB365FD1314}"/>
              </a:ext>
            </a:extLst>
          </p:cNvPr>
          <p:cNvPicPr/>
          <p:nvPr/>
        </p:nvPicPr>
        <p:blipFill rotWithShape="1">
          <a:blip r:embed="rId5"/>
          <a:srcRect l="21807" t="31072" r="21112" b="37286"/>
          <a:stretch/>
        </p:blipFill>
        <p:spPr bwMode="auto">
          <a:xfrm>
            <a:off x="5017439" y="1412562"/>
            <a:ext cx="4447000" cy="1592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DEB1F1-23AD-48FA-B357-59E9782EC8C3}"/>
              </a:ext>
            </a:extLst>
          </p:cNvPr>
          <p:cNvSpPr/>
          <p:nvPr/>
        </p:nvSpPr>
        <p:spPr>
          <a:xfrm>
            <a:off x="1817105" y="139189"/>
            <a:ext cx="8471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8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Беларуси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BE9A16-2D25-4296-9436-6BBBF47E3B7B}"/>
              </a:ext>
            </a:extLst>
          </p:cNvPr>
          <p:cNvPicPr/>
          <p:nvPr/>
        </p:nvPicPr>
        <p:blipFill rotWithShape="1">
          <a:blip r:embed="rId6"/>
          <a:srcRect l="21646" t="24516" r="48851" b="48403"/>
          <a:stretch/>
        </p:blipFill>
        <p:spPr bwMode="auto">
          <a:xfrm>
            <a:off x="4968225" y="4478849"/>
            <a:ext cx="2223501" cy="1423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2254E3-A0E1-4DA8-87FF-D055D13189F4}"/>
              </a:ext>
            </a:extLst>
          </p:cNvPr>
          <p:cNvPicPr/>
          <p:nvPr/>
        </p:nvPicPr>
        <p:blipFill rotWithShape="1">
          <a:blip r:embed="rId7"/>
          <a:srcRect l="21646" t="53592" r="48691" b="19612"/>
          <a:stretch/>
        </p:blipFill>
        <p:spPr bwMode="auto">
          <a:xfrm>
            <a:off x="7108949" y="4478849"/>
            <a:ext cx="2333798" cy="1423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D0138B-3E7B-4699-A51A-3AD9DA522D6D}"/>
              </a:ext>
            </a:extLst>
          </p:cNvPr>
          <p:cNvPicPr/>
          <p:nvPr/>
        </p:nvPicPr>
        <p:blipFill rotWithShape="1">
          <a:blip r:embed="rId8"/>
          <a:srcRect l="51149" t="24539" r="23523" b="17331"/>
          <a:stretch/>
        </p:blipFill>
        <p:spPr bwMode="auto">
          <a:xfrm>
            <a:off x="9598264" y="2190108"/>
            <a:ext cx="2459911" cy="3259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CEA7B1-946B-4966-9161-52535AF328CB}"/>
              </a:ext>
            </a:extLst>
          </p:cNvPr>
          <p:cNvPicPr/>
          <p:nvPr/>
        </p:nvPicPr>
        <p:blipFill rotWithShape="1">
          <a:blip r:embed="rId9"/>
          <a:srcRect l="23250" t="49601" r="21272" b="21038"/>
          <a:stretch/>
        </p:blipFill>
        <p:spPr bwMode="auto">
          <a:xfrm>
            <a:off x="4959376" y="3037958"/>
            <a:ext cx="4447001" cy="1440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888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423" y="517589"/>
            <a:ext cx="8626289" cy="304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8545"/>
                </a:solidFill>
                <a:latin typeface="+mn-lt"/>
              </a:rPr>
              <a:t>Государственные премии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3" name="Объект 10">
            <a:extLst>
              <a:ext uri="{FF2B5EF4-FFF2-40B4-BE49-F238E27FC236}">
                <a16:creationId xmlns:a16="http://schemas.microsoft.com/office/drawing/2014/main" id="{81E103FE-4612-4BDE-B0F9-BC041C8AB6A6}"/>
              </a:ext>
            </a:extLst>
          </p:cNvPr>
          <p:cNvSpPr txBox="1">
            <a:spLocks/>
          </p:cNvSpPr>
          <p:nvPr/>
        </p:nvSpPr>
        <p:spPr>
          <a:xfrm>
            <a:off x="907603" y="1486562"/>
            <a:ext cx="10358811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премия Республики Беларусь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высшим признанием заслуг деятелей науки и техники, литературы, искусства и архитектуры перед обществом и государством.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9B53B1-B931-462D-B261-32BB9599702E}"/>
              </a:ext>
            </a:extLst>
          </p:cNvPr>
          <p:cNvSpPr/>
          <p:nvPr/>
        </p:nvSpPr>
        <p:spPr>
          <a:xfrm>
            <a:off x="2785145" y="2409892"/>
            <a:ext cx="8499252" cy="363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премия в области науки и техники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присуждается гражданам один раз в четыре года за выдающиеся работы, открытия и научные достижения, результаты которых существенно обогатили отечественную и мировую науку и технику, оказали значительное влияние на развитие научно-технического прогресса и повышение эффективности экономики, обеспечение здоровья населения и охрану окружающей среды.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премия в области литературы, искусства и архитектуры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присуждается гражданам один раз в четыре года за глубокие по содержанию и отличительные по форме выдающиеся работы, произведения литературы, искусства и архитектуры, достижения исполнительского мастерства, существенно обогащающие национальную и мировую культуру, способствующие утверждению общечеловеческих ценностей и идей гуманизма.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2FD711C-6896-48CD-B6F4-912980D48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717"/>
          <a:stretch/>
        </p:blipFill>
        <p:spPr bwMode="auto">
          <a:xfrm>
            <a:off x="802547" y="2759978"/>
            <a:ext cx="1657350" cy="22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17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1114</TotalTime>
  <Words>582</Words>
  <Application>Microsoft Office PowerPoint</Application>
  <PresentationFormat>Широкоэкранный</PresentationFormat>
  <Paragraphs>53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Тема 2  Быть достойным гражданином Республики Беларусь  –  значит чтить законы своего государства и брать на себя ответственность за будущее своей страны </vt:lpstr>
      <vt:lpstr>Изменения и дополнения, внесенные в Конституцию по результатам республиканского референдума  2022 года, закрепили ценностные ориентиры белорусского общества </vt:lpstr>
      <vt:lpstr>Президент Республики Беларусь </vt:lpstr>
      <vt:lpstr>Президент Республики Беларусь </vt:lpstr>
      <vt:lpstr>Всебелорусское народное собрание </vt:lpstr>
      <vt:lpstr>Три ветви государственной власти  в Республике Беларусь </vt:lpstr>
      <vt:lpstr>Государственные награды Республики Беларусь </vt:lpstr>
      <vt:lpstr> </vt:lpstr>
      <vt:lpstr>Государственные премии Республики Беларусь </vt:lpstr>
      <vt:lpstr>Премии Президента Республики Беларусь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User</cp:lastModifiedBy>
  <cp:revision>23</cp:revision>
  <cp:lastPrinted>2025-10-08T13:23:23Z</cp:lastPrinted>
  <dcterms:created xsi:type="dcterms:W3CDTF">2025-09-09T13:15:08Z</dcterms:created>
  <dcterms:modified xsi:type="dcterms:W3CDTF">2025-10-15T08:59:38Z</dcterms:modified>
</cp:coreProperties>
</file>