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09" r:id="rId2"/>
    <p:sldId id="379" r:id="rId3"/>
    <p:sldId id="356" r:id="rId4"/>
    <p:sldId id="368" r:id="rId5"/>
    <p:sldId id="370" r:id="rId6"/>
    <p:sldId id="344" r:id="rId7"/>
    <p:sldId id="382" r:id="rId8"/>
    <p:sldId id="371" r:id="rId9"/>
    <p:sldId id="372" r:id="rId10"/>
    <p:sldId id="373" r:id="rId11"/>
    <p:sldId id="374" r:id="rId12"/>
    <p:sldId id="345" r:id="rId13"/>
    <p:sldId id="375" r:id="rId14"/>
    <p:sldId id="347" r:id="rId15"/>
    <p:sldId id="359" r:id="rId16"/>
    <p:sldId id="376" r:id="rId17"/>
    <p:sldId id="362" r:id="rId18"/>
    <p:sldId id="364" r:id="rId19"/>
    <p:sldId id="377" r:id="rId20"/>
    <p:sldId id="378" r:id="rId21"/>
  </p:sldIdLst>
  <p:sldSz cx="12192000" cy="6858000"/>
  <p:notesSz cx="6797675" cy="9926638"/>
  <p:embeddedFontLs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9BC348"/>
    <a:srgbClr val="9CC42F"/>
    <a:srgbClr val="9EC631"/>
    <a:srgbClr val="8BB796"/>
    <a:srgbClr val="98C163"/>
    <a:srgbClr val="9EC53B"/>
    <a:srgbClr val="979E85"/>
    <a:srgbClr val="89AA91"/>
    <a:srgbClr val="94B5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5171" autoAdjust="0"/>
  </p:normalViewPr>
  <p:slideViewPr>
    <p:cSldViewPr snapToGrid="0">
      <p:cViewPr varScale="1">
        <p:scale>
          <a:sx n="116" d="100"/>
          <a:sy n="116" d="100"/>
        </p:scale>
        <p:origin x="390" y="96"/>
      </p:cViewPr>
      <p:guideLst>
        <p:guide orient="horz" pos="222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19FD7-A503-4691-902A-ED4126391F65}" type="doc">
      <dgm:prSet loTypeId="urn:microsoft.com/office/officeart/2008/layout/TitledPictureBlocks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4C116B2-CB61-4593-9C85-F8461E1A55D0}">
      <dgm:prSet phldrT="[Текст]" custT="1"/>
      <dgm:spPr/>
      <dgm:t>
        <a:bodyPr/>
        <a:lstStyle/>
        <a:p>
          <a:r>
            <a:rPr lang="ru-RU" sz="1400" b="1" dirty="0">
              <a:latin typeface="+mn-lt"/>
              <a:cs typeface="Impact"/>
            </a:rPr>
            <a:t>Учебная лаборатория жилищно-коммунального </a:t>
          </a:r>
          <a:r>
            <a:rPr lang="ru-RU" sz="1400" b="1" spc="5" dirty="0">
              <a:latin typeface="+mn-lt"/>
              <a:cs typeface="Impact"/>
            </a:rPr>
            <a:t>хозяйства  с </a:t>
          </a:r>
          <a:r>
            <a:rPr lang="ru-RU" sz="1400" b="1" dirty="0">
              <a:latin typeface="+mn-lt"/>
              <a:cs typeface="Impact"/>
            </a:rPr>
            <a:t>применением возобновляемых источников</a:t>
          </a:r>
          <a:r>
            <a:rPr lang="ru-RU" sz="1400" b="1" spc="-5" dirty="0">
              <a:latin typeface="+mn-lt"/>
              <a:cs typeface="Impact"/>
            </a:rPr>
            <a:t> </a:t>
          </a:r>
          <a:r>
            <a:rPr lang="ru-RU" sz="1600" b="1" spc="5" dirty="0">
              <a:latin typeface="+mn-lt"/>
              <a:cs typeface="Impact"/>
            </a:rPr>
            <a:t>энергии</a:t>
          </a:r>
          <a:endParaRPr lang="ru-RU" sz="1600" b="1" dirty="0">
            <a:latin typeface="+mn-lt"/>
          </a:endParaRPr>
        </a:p>
      </dgm:t>
    </dgm:pt>
    <dgm:pt modelId="{5450F089-036D-4750-BF9E-EC9883113C61}" type="parTrans" cxnId="{B0CFF1F2-CA39-4D17-9FBC-9CD7093DCAF6}">
      <dgm:prSet/>
      <dgm:spPr/>
      <dgm:t>
        <a:bodyPr/>
        <a:lstStyle/>
        <a:p>
          <a:endParaRPr lang="ru-RU"/>
        </a:p>
      </dgm:t>
    </dgm:pt>
    <dgm:pt modelId="{618AC601-10E9-4A9F-9270-091B94954F47}" type="sibTrans" cxnId="{B0CFF1F2-CA39-4D17-9FBC-9CD7093DCAF6}">
      <dgm:prSet/>
      <dgm:spPr/>
      <dgm:t>
        <a:bodyPr/>
        <a:lstStyle/>
        <a:p>
          <a:endParaRPr lang="ru-RU"/>
        </a:p>
      </dgm:t>
    </dgm:pt>
    <dgm:pt modelId="{77117168-5849-4D33-89A0-F46A5F0EA306}">
      <dgm:prSet phldrT="[Текст]" phldr="1"/>
      <dgm:spPr/>
      <dgm:t>
        <a:bodyPr/>
        <a:lstStyle/>
        <a:p>
          <a:endParaRPr lang="ru-RU" dirty="0"/>
        </a:p>
      </dgm:t>
    </dgm:pt>
    <dgm:pt modelId="{3669B13D-0905-4860-BF65-CA561CB16F10}" type="parTrans" cxnId="{14059584-5C28-4555-B573-2A818E4C516D}">
      <dgm:prSet/>
      <dgm:spPr/>
      <dgm:t>
        <a:bodyPr/>
        <a:lstStyle/>
        <a:p>
          <a:endParaRPr lang="ru-RU"/>
        </a:p>
      </dgm:t>
    </dgm:pt>
    <dgm:pt modelId="{D136427F-9284-4966-AEA0-5EC325286676}" type="sibTrans" cxnId="{14059584-5C28-4555-B573-2A818E4C516D}">
      <dgm:prSet/>
      <dgm:spPr/>
      <dgm:t>
        <a:bodyPr/>
        <a:lstStyle/>
        <a:p>
          <a:endParaRPr lang="ru-RU"/>
        </a:p>
      </dgm:t>
    </dgm:pt>
    <dgm:pt modelId="{CBCB33C3-2690-4471-9372-61CE84AACC04}">
      <dgm:prSet phldrT="[Текст]" custT="1"/>
      <dgm:spPr/>
      <dgm:t>
        <a:bodyPr/>
        <a:lstStyle/>
        <a:p>
          <a:r>
            <a:rPr lang="ru-RU" sz="1400" b="1" dirty="0">
              <a:latin typeface="+mn-lt"/>
              <a:cs typeface="Impact"/>
            </a:rPr>
            <a:t>Учебная лаборатория «Основы энергетики»</a:t>
          </a:r>
        </a:p>
      </dgm:t>
    </dgm:pt>
    <dgm:pt modelId="{9BDCA89B-39DD-4407-9BCF-86E137C4B281}" type="parTrans" cxnId="{5949019C-1ECB-4F8A-BC44-25BC2091F072}">
      <dgm:prSet/>
      <dgm:spPr/>
      <dgm:t>
        <a:bodyPr/>
        <a:lstStyle/>
        <a:p>
          <a:endParaRPr lang="ru-RU"/>
        </a:p>
      </dgm:t>
    </dgm:pt>
    <dgm:pt modelId="{4EA6B894-2D17-41C5-A0DF-D9FC11859405}" type="sibTrans" cxnId="{5949019C-1ECB-4F8A-BC44-25BC2091F072}">
      <dgm:prSet/>
      <dgm:spPr/>
      <dgm:t>
        <a:bodyPr/>
        <a:lstStyle/>
        <a:p>
          <a:endParaRPr lang="ru-RU"/>
        </a:p>
      </dgm:t>
    </dgm:pt>
    <dgm:pt modelId="{5B267F4C-FB2E-4481-9BD2-C2F494576225}">
      <dgm:prSet phldrT="[Текст]" phldr="1"/>
      <dgm:spPr/>
      <dgm:t>
        <a:bodyPr/>
        <a:lstStyle/>
        <a:p>
          <a:endParaRPr lang="ru-RU"/>
        </a:p>
      </dgm:t>
    </dgm:pt>
    <dgm:pt modelId="{C4310D8A-7F5B-4E49-BC8A-A5889AAE6238}" type="parTrans" cxnId="{9C33CF0D-E755-4CBE-8FAC-709C7D1A126E}">
      <dgm:prSet/>
      <dgm:spPr/>
      <dgm:t>
        <a:bodyPr/>
        <a:lstStyle/>
        <a:p>
          <a:endParaRPr lang="ru-RU"/>
        </a:p>
      </dgm:t>
    </dgm:pt>
    <dgm:pt modelId="{70AF09E7-15C7-43FC-BE16-DD474B28393F}" type="sibTrans" cxnId="{9C33CF0D-E755-4CBE-8FAC-709C7D1A126E}">
      <dgm:prSet/>
      <dgm:spPr/>
      <dgm:t>
        <a:bodyPr/>
        <a:lstStyle/>
        <a:p>
          <a:endParaRPr lang="ru-RU"/>
        </a:p>
      </dgm:t>
    </dgm:pt>
    <dgm:pt modelId="{C9AD5CEB-6362-48B7-BE26-463A8406CF5E}">
      <dgm:prSet phldrT="[Текст]" custT="1"/>
      <dgm:spPr/>
      <dgm:t>
        <a:bodyPr/>
        <a:lstStyle/>
        <a:p>
          <a:r>
            <a:rPr lang="ru-RU" sz="1400" b="1" dirty="0">
              <a:latin typeface="+mn-lt"/>
              <a:cs typeface="Impact"/>
            </a:rPr>
            <a:t>Учебная лаборатория «Возобновляемая энергетика,  электрические системы и сети»</a:t>
          </a:r>
        </a:p>
      </dgm:t>
    </dgm:pt>
    <dgm:pt modelId="{888166BC-88D8-4B63-B55D-565A0A9CB59C}" type="parTrans" cxnId="{8E83911E-C6CA-4D29-A3AD-DDE6AEB3CDD6}">
      <dgm:prSet/>
      <dgm:spPr/>
      <dgm:t>
        <a:bodyPr/>
        <a:lstStyle/>
        <a:p>
          <a:endParaRPr lang="ru-RU"/>
        </a:p>
      </dgm:t>
    </dgm:pt>
    <dgm:pt modelId="{C727AC9C-17C8-4C64-9115-D98DACB6CA06}" type="sibTrans" cxnId="{8E83911E-C6CA-4D29-A3AD-DDE6AEB3CDD6}">
      <dgm:prSet/>
      <dgm:spPr/>
      <dgm:t>
        <a:bodyPr/>
        <a:lstStyle/>
        <a:p>
          <a:endParaRPr lang="ru-RU"/>
        </a:p>
      </dgm:t>
    </dgm:pt>
    <dgm:pt modelId="{7F806171-0DEA-4DE4-B37F-DC5F78402AD4}">
      <dgm:prSet phldrT="[Текст]" custT="1"/>
      <dgm:spPr/>
      <dgm:t>
        <a:bodyPr/>
        <a:lstStyle/>
        <a:p>
          <a:r>
            <a:rPr lang="ru-RU" sz="1400" b="1" dirty="0">
              <a:latin typeface="+mn-lt"/>
              <a:cs typeface="Impact"/>
            </a:rPr>
            <a:t>Учебная лаборатория «Биоэнергетика»</a:t>
          </a:r>
        </a:p>
      </dgm:t>
    </dgm:pt>
    <dgm:pt modelId="{F20575AA-A9AB-4AC9-B47A-33B49AE8B739}" type="parTrans" cxnId="{312D3099-F259-4160-B297-26ADA72905E2}">
      <dgm:prSet/>
      <dgm:spPr/>
      <dgm:t>
        <a:bodyPr/>
        <a:lstStyle/>
        <a:p>
          <a:endParaRPr lang="ru-RU"/>
        </a:p>
      </dgm:t>
    </dgm:pt>
    <dgm:pt modelId="{54132C9F-66CE-461D-9B46-222FF904FFDA}" type="sibTrans" cxnId="{312D3099-F259-4160-B297-26ADA72905E2}">
      <dgm:prSet/>
      <dgm:spPr/>
      <dgm:t>
        <a:bodyPr/>
        <a:lstStyle/>
        <a:p>
          <a:endParaRPr lang="ru-RU"/>
        </a:p>
      </dgm:t>
    </dgm:pt>
    <dgm:pt modelId="{84B033AE-239A-42F3-A7E2-52876AD5FB56}">
      <dgm:prSet phldrT="[Текст]" custT="1"/>
      <dgm:spPr/>
      <dgm:t>
        <a:bodyPr/>
        <a:lstStyle/>
        <a:p>
          <a:r>
            <a:rPr lang="ru-RU" sz="1400" b="1" dirty="0">
              <a:latin typeface="+mn-lt"/>
              <a:cs typeface="Impact"/>
            </a:rPr>
            <a:t>Учебная лаборатория «Умный дом»</a:t>
          </a:r>
        </a:p>
      </dgm:t>
    </dgm:pt>
    <dgm:pt modelId="{8DD91188-06A8-4F1E-872A-5F7D60275F21}" type="parTrans" cxnId="{86547483-3B15-4FB6-93BC-0E44E04D2531}">
      <dgm:prSet/>
      <dgm:spPr/>
      <dgm:t>
        <a:bodyPr/>
        <a:lstStyle/>
        <a:p>
          <a:endParaRPr lang="ru-RU"/>
        </a:p>
      </dgm:t>
    </dgm:pt>
    <dgm:pt modelId="{BB7ACA7F-A7D5-440C-9987-1B7F57D34D23}" type="sibTrans" cxnId="{86547483-3B15-4FB6-93BC-0E44E04D2531}">
      <dgm:prSet/>
      <dgm:spPr/>
      <dgm:t>
        <a:bodyPr/>
        <a:lstStyle/>
        <a:p>
          <a:endParaRPr lang="ru-RU"/>
        </a:p>
      </dgm:t>
    </dgm:pt>
    <dgm:pt modelId="{9649F922-5E1C-4276-8DC3-9CAEF7F7C8E4}">
      <dgm:prSet phldrT="[Текст]"/>
      <dgm:spPr/>
      <dgm:t>
        <a:bodyPr/>
        <a:lstStyle/>
        <a:p>
          <a:endParaRPr lang="ru-RU" dirty="0"/>
        </a:p>
      </dgm:t>
    </dgm:pt>
    <dgm:pt modelId="{E52758E1-DF8A-43FA-9BCF-9E75C39C0867}" type="parTrans" cxnId="{CDB12E53-C689-4651-A988-B6539853B10C}">
      <dgm:prSet/>
      <dgm:spPr/>
      <dgm:t>
        <a:bodyPr/>
        <a:lstStyle/>
        <a:p>
          <a:endParaRPr lang="ru-RU"/>
        </a:p>
      </dgm:t>
    </dgm:pt>
    <dgm:pt modelId="{913740BF-D24B-4017-A346-A8207236BF67}" type="sibTrans" cxnId="{CDB12E53-C689-4651-A988-B6539853B10C}">
      <dgm:prSet/>
      <dgm:spPr/>
      <dgm:t>
        <a:bodyPr/>
        <a:lstStyle/>
        <a:p>
          <a:endParaRPr lang="ru-RU"/>
        </a:p>
      </dgm:t>
    </dgm:pt>
    <dgm:pt modelId="{5D809155-8CC9-4DB0-B71B-74E960E22FC9}">
      <dgm:prSet phldrT="[Текст]" phldr="1"/>
      <dgm:spPr/>
      <dgm:t>
        <a:bodyPr/>
        <a:lstStyle/>
        <a:p>
          <a:endParaRPr lang="ru-RU" dirty="0"/>
        </a:p>
      </dgm:t>
    </dgm:pt>
    <dgm:pt modelId="{9F7B4B00-ED8C-496A-ADC3-8F24743B724C}" type="sibTrans" cxnId="{9D94C200-343F-4AE9-A188-44A0D6F36C30}">
      <dgm:prSet/>
      <dgm:spPr/>
      <dgm:t>
        <a:bodyPr/>
        <a:lstStyle/>
        <a:p>
          <a:endParaRPr lang="ru-RU"/>
        </a:p>
      </dgm:t>
    </dgm:pt>
    <dgm:pt modelId="{EC2FC781-95D6-47FB-9FCE-CEEFF75148D6}" type="parTrans" cxnId="{9D94C200-343F-4AE9-A188-44A0D6F36C30}">
      <dgm:prSet/>
      <dgm:spPr/>
      <dgm:t>
        <a:bodyPr/>
        <a:lstStyle/>
        <a:p>
          <a:endParaRPr lang="ru-RU"/>
        </a:p>
      </dgm:t>
    </dgm:pt>
    <dgm:pt modelId="{918549B0-C012-4F92-9539-00B3FD87740B}">
      <dgm:prSet phldrT="[Текст]"/>
      <dgm:spPr/>
      <dgm:t>
        <a:bodyPr/>
        <a:lstStyle/>
        <a:p>
          <a:endParaRPr lang="ru-RU" dirty="0"/>
        </a:p>
      </dgm:t>
    </dgm:pt>
    <dgm:pt modelId="{232FDAEF-B502-4602-BB99-F37A31BC03AE}" type="sibTrans" cxnId="{8E5F6736-988B-46FA-BCD7-A2BE64686392}">
      <dgm:prSet/>
      <dgm:spPr/>
      <dgm:t>
        <a:bodyPr/>
        <a:lstStyle/>
        <a:p>
          <a:endParaRPr lang="ru-RU"/>
        </a:p>
      </dgm:t>
    </dgm:pt>
    <dgm:pt modelId="{CBC235F2-2C48-4986-BDF3-0580A91B315D}" type="parTrans" cxnId="{8E5F6736-988B-46FA-BCD7-A2BE64686392}">
      <dgm:prSet/>
      <dgm:spPr/>
      <dgm:t>
        <a:bodyPr/>
        <a:lstStyle/>
        <a:p>
          <a:endParaRPr lang="ru-RU"/>
        </a:p>
      </dgm:t>
    </dgm:pt>
    <dgm:pt modelId="{B7D9CE88-6DEE-4FD8-8930-A48FFE931BB3}" type="pres">
      <dgm:prSet presAssocID="{A9D19FD7-A503-4691-902A-ED4126391F65}" presName="rootNode" presStyleCnt="0">
        <dgm:presLayoutVars>
          <dgm:chMax/>
          <dgm:chPref/>
          <dgm:dir/>
          <dgm:animLvl val="lvl"/>
        </dgm:presLayoutVars>
      </dgm:prSet>
      <dgm:spPr/>
    </dgm:pt>
    <dgm:pt modelId="{85DBF7FA-510D-464A-84A0-1ACB3992D1EE}" type="pres">
      <dgm:prSet presAssocID="{5D809155-8CC9-4DB0-B71B-74E960E22FC9}" presName="composite" presStyleCnt="0"/>
      <dgm:spPr/>
    </dgm:pt>
    <dgm:pt modelId="{F632621E-AA15-4214-83A8-D88C999E758B}" type="pres">
      <dgm:prSet presAssocID="{5D809155-8CC9-4DB0-B71B-74E960E22FC9}" presName="ParentText" presStyleLbl="node1" presStyleIdx="0" presStyleCnt="5" custScaleX="112509" custLinFactNeighborX="80019" custLinFactNeighborY="4808">
        <dgm:presLayoutVars>
          <dgm:chMax val="1"/>
          <dgm:chPref val="1"/>
          <dgm:bulletEnabled val="1"/>
        </dgm:presLayoutVars>
      </dgm:prSet>
      <dgm:spPr/>
    </dgm:pt>
    <dgm:pt modelId="{C3679A67-5FA4-4D16-9044-0A60191747A3}" type="pres">
      <dgm:prSet presAssocID="{5D809155-8CC9-4DB0-B71B-74E960E22FC9}" presName="Image" presStyleLbl="bgImgPlace1" presStyleIdx="0" presStyleCnt="5" custScaleX="113295" custScaleY="128154" custLinFactNeighborX="80170" custLinFactNeighborY="127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340747D-E598-48E9-8919-1C8C1DDA86BC}" type="pres">
      <dgm:prSet presAssocID="{5D809155-8CC9-4DB0-B71B-74E960E22FC9}" presName="ChildText" presStyleLbl="fgAcc1" presStyleIdx="0" presStyleCnt="5" custScaleX="241747" custScaleY="115918" custLinFactNeighborX="-89030" custLinFactNeighborY="41341">
        <dgm:presLayoutVars>
          <dgm:chMax val="0"/>
          <dgm:chPref val="0"/>
          <dgm:bulletEnabled val="1"/>
        </dgm:presLayoutVars>
      </dgm:prSet>
      <dgm:spPr/>
    </dgm:pt>
    <dgm:pt modelId="{E802AE38-0F9D-4221-89F7-B06F0D0CFF0E}" type="pres">
      <dgm:prSet presAssocID="{9F7B4B00-ED8C-496A-ADC3-8F24743B724C}" presName="sibTrans" presStyleCnt="0"/>
      <dgm:spPr/>
    </dgm:pt>
    <dgm:pt modelId="{175E6018-CDEC-4944-AA1F-A65FEB6CA952}" type="pres">
      <dgm:prSet presAssocID="{77117168-5849-4D33-89A0-F46A5F0EA306}" presName="composite" presStyleCnt="0"/>
      <dgm:spPr/>
    </dgm:pt>
    <dgm:pt modelId="{D4D844E3-3769-4282-9B03-C4B3FF65B8A9}" type="pres">
      <dgm:prSet presAssocID="{77117168-5849-4D33-89A0-F46A5F0EA306}" presName="ParentText" presStyleLbl="node1" presStyleIdx="1" presStyleCnt="5" custScaleX="112509" custLinFactNeighborX="30878" custLinFactNeighborY="14716">
        <dgm:presLayoutVars>
          <dgm:chMax val="1"/>
          <dgm:chPref val="1"/>
          <dgm:bulletEnabled val="1"/>
        </dgm:presLayoutVars>
      </dgm:prSet>
      <dgm:spPr/>
    </dgm:pt>
    <dgm:pt modelId="{E21B44D0-08A6-4D79-9731-15948429B964}" type="pres">
      <dgm:prSet presAssocID="{77117168-5849-4D33-89A0-F46A5F0EA306}" presName="Image" presStyleLbl="bgImgPlace1" presStyleIdx="1" presStyleCnt="5" custScaleX="113295" custScaleY="128154" custLinFactNeighborX="30878" custLinFactNeighborY="148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038614-05BD-431F-A96A-5B0B8AE25BAF}" type="pres">
      <dgm:prSet presAssocID="{77117168-5849-4D33-89A0-F46A5F0EA306}" presName="ChildText" presStyleLbl="fgAcc1" presStyleIdx="1" presStyleCnt="5" custScaleX="210709" custScaleY="108476" custLinFactNeighborX="-48836" custLinFactNeighborY="91138">
        <dgm:presLayoutVars>
          <dgm:chMax val="0"/>
          <dgm:chPref val="0"/>
          <dgm:bulletEnabled val="1"/>
        </dgm:presLayoutVars>
      </dgm:prSet>
      <dgm:spPr/>
    </dgm:pt>
    <dgm:pt modelId="{4C3ECA69-3167-4389-B543-E6D743624F8D}" type="pres">
      <dgm:prSet presAssocID="{D136427F-9284-4966-AEA0-5EC325286676}" presName="sibTrans" presStyleCnt="0"/>
      <dgm:spPr/>
    </dgm:pt>
    <dgm:pt modelId="{A9931CF9-A968-4CB4-A13A-6B7711F3B45C}" type="pres">
      <dgm:prSet presAssocID="{5B267F4C-FB2E-4481-9BD2-C2F494576225}" presName="composite" presStyleCnt="0"/>
      <dgm:spPr/>
    </dgm:pt>
    <dgm:pt modelId="{DD492F2A-20E1-46AF-B6DA-63218E42B959}" type="pres">
      <dgm:prSet presAssocID="{5B267F4C-FB2E-4481-9BD2-C2F494576225}" presName="ParentText" presStyleLbl="node1" presStyleIdx="2" presStyleCnt="5" custScaleX="112509" custScaleY="110000" custLinFactNeighborX="-13106" custLinFactNeighborY="33473">
        <dgm:presLayoutVars>
          <dgm:chMax val="1"/>
          <dgm:chPref val="1"/>
          <dgm:bulletEnabled val="1"/>
        </dgm:presLayoutVars>
      </dgm:prSet>
      <dgm:spPr/>
    </dgm:pt>
    <dgm:pt modelId="{7B7212DE-D17F-4541-8B36-6D0F0601E19E}" type="pres">
      <dgm:prSet presAssocID="{5B267F4C-FB2E-4481-9BD2-C2F494576225}" presName="Image" presStyleLbl="bgImgPlace1" presStyleIdx="2" presStyleCnt="5" custScaleX="113295" custScaleY="140969" custLinFactNeighborX="-11022" custLinFactNeighborY="94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1B71B6F-A107-4793-A201-8CC76B721453}" type="pres">
      <dgm:prSet presAssocID="{5B267F4C-FB2E-4481-9BD2-C2F494576225}" presName="ChildText" presStyleLbl="fgAcc1" presStyleIdx="2" presStyleCnt="5" custScaleX="282460" custScaleY="107303" custLinFactNeighborX="1740" custLinFactNeighborY="-16308">
        <dgm:presLayoutVars>
          <dgm:chMax val="0"/>
          <dgm:chPref val="0"/>
          <dgm:bulletEnabled val="1"/>
        </dgm:presLayoutVars>
      </dgm:prSet>
      <dgm:spPr/>
    </dgm:pt>
    <dgm:pt modelId="{DE7FD57A-1A04-4724-BB4F-826C09DD9750}" type="pres">
      <dgm:prSet presAssocID="{70AF09E7-15C7-43FC-BE16-DD474B28393F}" presName="sibTrans" presStyleCnt="0"/>
      <dgm:spPr/>
    </dgm:pt>
    <dgm:pt modelId="{AB425709-A23F-4FEA-ACCD-E0BD005B2645}" type="pres">
      <dgm:prSet presAssocID="{918549B0-C012-4F92-9539-00B3FD87740B}" presName="composite" presStyleCnt="0"/>
      <dgm:spPr/>
    </dgm:pt>
    <dgm:pt modelId="{DFE7639D-05BA-4167-A574-21E71D45EF9C}" type="pres">
      <dgm:prSet presAssocID="{918549B0-C012-4F92-9539-00B3FD87740B}" presName="ParentText" presStyleLbl="node1" presStyleIdx="3" presStyleCnt="5" custScaleX="112509" custLinFactNeighborX="81951" custLinFactNeighborY="3476">
        <dgm:presLayoutVars>
          <dgm:chMax val="1"/>
          <dgm:chPref val="1"/>
          <dgm:bulletEnabled val="1"/>
        </dgm:presLayoutVars>
      </dgm:prSet>
      <dgm:spPr/>
    </dgm:pt>
    <dgm:pt modelId="{993BC17E-88FF-4D35-8E42-EE83A60E6340}" type="pres">
      <dgm:prSet presAssocID="{918549B0-C012-4F92-9539-00B3FD87740B}" presName="Image" presStyleLbl="bgImgPlace1" presStyleIdx="3" presStyleCnt="5" custScaleX="113295" custScaleY="128154" custLinFactNeighborX="81558" custLinFactNeighborY="1334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33C8E42-DAED-4B27-94C9-CFD738344517}" type="pres">
      <dgm:prSet presAssocID="{918549B0-C012-4F92-9539-00B3FD87740B}" presName="ChildText" presStyleLbl="fgAcc1" presStyleIdx="3" presStyleCnt="5" custScaleX="243124" custScaleY="83222" custLinFactNeighborX="38642" custLinFactNeighborY="91630">
        <dgm:presLayoutVars>
          <dgm:chMax val="0"/>
          <dgm:chPref val="0"/>
          <dgm:bulletEnabled val="1"/>
        </dgm:presLayoutVars>
      </dgm:prSet>
      <dgm:spPr/>
    </dgm:pt>
    <dgm:pt modelId="{5EA23214-33D7-4869-BB29-17452CF878EA}" type="pres">
      <dgm:prSet presAssocID="{232FDAEF-B502-4602-BB99-F37A31BC03AE}" presName="sibTrans" presStyleCnt="0"/>
      <dgm:spPr/>
    </dgm:pt>
    <dgm:pt modelId="{0DC8565C-DE23-4AF8-97A2-D17994A62D7E}" type="pres">
      <dgm:prSet presAssocID="{9649F922-5E1C-4276-8DC3-9CAEF7F7C8E4}" presName="composite" presStyleCnt="0"/>
      <dgm:spPr/>
    </dgm:pt>
    <dgm:pt modelId="{D6FC8B3C-56D5-4B10-822F-0722B88EE4E0}" type="pres">
      <dgm:prSet presAssocID="{9649F922-5E1C-4276-8DC3-9CAEF7F7C8E4}" presName="ParentText" presStyleLbl="node1" presStyleIdx="4" presStyleCnt="5" custScaleX="112509" custLinFactNeighborX="15773" custLinFactNeighborY="-17461">
        <dgm:presLayoutVars>
          <dgm:chMax val="1"/>
          <dgm:chPref val="1"/>
          <dgm:bulletEnabled val="1"/>
        </dgm:presLayoutVars>
      </dgm:prSet>
      <dgm:spPr/>
    </dgm:pt>
    <dgm:pt modelId="{8834E959-B638-4274-AC6E-F876B534BF63}" type="pres">
      <dgm:prSet presAssocID="{9649F922-5E1C-4276-8DC3-9CAEF7F7C8E4}" presName="Image" presStyleLbl="bgImgPlace1" presStyleIdx="4" presStyleCnt="5" custScaleX="113295" custScaleY="128154" custLinFactNeighborX="15773" custLinFactNeighborY="932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BAF60C7-25DD-4B53-814E-CF58409F3249}" type="pres">
      <dgm:prSet presAssocID="{9649F922-5E1C-4276-8DC3-9CAEF7F7C8E4}" presName="ChildText" presStyleLbl="fgAcc1" presStyleIdx="4" presStyleCnt="5" custScaleX="230901" custScaleY="84002" custLinFactNeighborX="-56589" custLinFactNeighborY="87196">
        <dgm:presLayoutVars>
          <dgm:chMax val="0"/>
          <dgm:chPref val="0"/>
          <dgm:bulletEnabled val="1"/>
        </dgm:presLayoutVars>
      </dgm:prSet>
      <dgm:spPr/>
    </dgm:pt>
  </dgm:ptLst>
  <dgm:cxnLst>
    <dgm:cxn modelId="{9D94C200-343F-4AE9-A188-44A0D6F36C30}" srcId="{A9D19FD7-A503-4691-902A-ED4126391F65}" destId="{5D809155-8CC9-4DB0-B71B-74E960E22FC9}" srcOrd="0" destOrd="0" parTransId="{EC2FC781-95D6-47FB-9FCE-CEEFF75148D6}" sibTransId="{9F7B4B00-ED8C-496A-ADC3-8F24743B724C}"/>
    <dgm:cxn modelId="{7D2A6604-A2F4-4048-8AC2-A4A351231CE4}" type="presOf" srcId="{9649F922-5E1C-4276-8DC3-9CAEF7F7C8E4}" destId="{D6FC8B3C-56D5-4B10-822F-0722B88EE4E0}" srcOrd="0" destOrd="0" presId="urn:microsoft.com/office/officeart/2008/layout/TitledPictureBlocks"/>
    <dgm:cxn modelId="{9C33CF0D-E755-4CBE-8FAC-709C7D1A126E}" srcId="{A9D19FD7-A503-4691-902A-ED4126391F65}" destId="{5B267F4C-FB2E-4481-9BD2-C2F494576225}" srcOrd="2" destOrd="0" parTransId="{C4310D8A-7F5B-4E49-BC8A-A5889AAE6238}" sibTransId="{70AF09E7-15C7-43FC-BE16-DD474B28393F}"/>
    <dgm:cxn modelId="{8E83911E-C6CA-4D29-A3AD-DDE6AEB3CDD6}" srcId="{5B267F4C-FB2E-4481-9BD2-C2F494576225}" destId="{C9AD5CEB-6362-48B7-BE26-463A8406CF5E}" srcOrd="0" destOrd="0" parTransId="{888166BC-88D8-4B63-B55D-565A0A9CB59C}" sibTransId="{C727AC9C-17C8-4C64-9115-D98DACB6CA06}"/>
    <dgm:cxn modelId="{6AA1242D-862C-4CB4-B0E0-16C4B293B361}" type="presOf" srcId="{77117168-5849-4D33-89A0-F46A5F0EA306}" destId="{D4D844E3-3769-4282-9B03-C4B3FF65B8A9}" srcOrd="0" destOrd="0" presId="urn:microsoft.com/office/officeart/2008/layout/TitledPictureBlocks"/>
    <dgm:cxn modelId="{629FBC2D-D547-48E1-97F6-10B33F235924}" type="presOf" srcId="{CBCB33C3-2690-4471-9372-61CE84AACC04}" destId="{F8038614-05BD-431F-A96A-5B0B8AE25BAF}" srcOrd="0" destOrd="0" presId="urn:microsoft.com/office/officeart/2008/layout/TitledPictureBlocks"/>
    <dgm:cxn modelId="{FA75E031-5C1C-4AF3-BFFF-AC7D0FA7F1F0}" type="presOf" srcId="{7F806171-0DEA-4DE4-B37F-DC5F78402AD4}" destId="{6BAF60C7-25DD-4B53-814E-CF58409F3249}" srcOrd="0" destOrd="0" presId="urn:microsoft.com/office/officeart/2008/layout/TitledPictureBlocks"/>
    <dgm:cxn modelId="{8E5F6736-988B-46FA-BCD7-A2BE64686392}" srcId="{A9D19FD7-A503-4691-902A-ED4126391F65}" destId="{918549B0-C012-4F92-9539-00B3FD87740B}" srcOrd="3" destOrd="0" parTransId="{CBC235F2-2C48-4986-BDF3-0580A91B315D}" sibTransId="{232FDAEF-B502-4602-BB99-F37A31BC03AE}"/>
    <dgm:cxn modelId="{D4E12E48-267B-4E58-A171-ACB1889D3D56}" type="presOf" srcId="{84B033AE-239A-42F3-A7E2-52876AD5FB56}" destId="{B33C8E42-DAED-4B27-94C9-CFD738344517}" srcOrd="0" destOrd="0" presId="urn:microsoft.com/office/officeart/2008/layout/TitledPictureBlocks"/>
    <dgm:cxn modelId="{3DE47F6F-FA35-4A9D-9BEA-AB96A1EE9972}" type="presOf" srcId="{5D809155-8CC9-4DB0-B71B-74E960E22FC9}" destId="{F632621E-AA15-4214-83A8-D88C999E758B}" srcOrd="0" destOrd="0" presId="urn:microsoft.com/office/officeart/2008/layout/TitledPictureBlocks"/>
    <dgm:cxn modelId="{CDB12E53-C689-4651-A988-B6539853B10C}" srcId="{A9D19FD7-A503-4691-902A-ED4126391F65}" destId="{9649F922-5E1C-4276-8DC3-9CAEF7F7C8E4}" srcOrd="4" destOrd="0" parTransId="{E52758E1-DF8A-43FA-9BCF-9E75C39C0867}" sibTransId="{913740BF-D24B-4017-A346-A8207236BF67}"/>
    <dgm:cxn modelId="{86547483-3B15-4FB6-93BC-0E44E04D2531}" srcId="{918549B0-C012-4F92-9539-00B3FD87740B}" destId="{84B033AE-239A-42F3-A7E2-52876AD5FB56}" srcOrd="0" destOrd="0" parTransId="{8DD91188-06A8-4F1E-872A-5F7D60275F21}" sibTransId="{BB7ACA7F-A7D5-440C-9987-1B7F57D34D23}"/>
    <dgm:cxn modelId="{14059584-5C28-4555-B573-2A818E4C516D}" srcId="{A9D19FD7-A503-4691-902A-ED4126391F65}" destId="{77117168-5849-4D33-89A0-F46A5F0EA306}" srcOrd="1" destOrd="0" parTransId="{3669B13D-0905-4860-BF65-CA561CB16F10}" sibTransId="{D136427F-9284-4966-AEA0-5EC325286676}"/>
    <dgm:cxn modelId="{A7B6AC89-E1FE-4877-B01E-BF8467340EFC}" type="presOf" srcId="{5B267F4C-FB2E-4481-9BD2-C2F494576225}" destId="{DD492F2A-20E1-46AF-B6DA-63218E42B959}" srcOrd="0" destOrd="0" presId="urn:microsoft.com/office/officeart/2008/layout/TitledPictureBlocks"/>
    <dgm:cxn modelId="{312D3099-F259-4160-B297-26ADA72905E2}" srcId="{9649F922-5E1C-4276-8DC3-9CAEF7F7C8E4}" destId="{7F806171-0DEA-4DE4-B37F-DC5F78402AD4}" srcOrd="0" destOrd="0" parTransId="{F20575AA-A9AB-4AC9-B47A-33B49AE8B739}" sibTransId="{54132C9F-66CE-461D-9B46-222FF904FFDA}"/>
    <dgm:cxn modelId="{5949019C-1ECB-4F8A-BC44-25BC2091F072}" srcId="{77117168-5849-4D33-89A0-F46A5F0EA306}" destId="{CBCB33C3-2690-4471-9372-61CE84AACC04}" srcOrd="0" destOrd="0" parTransId="{9BDCA89B-39DD-4407-9BCF-86E137C4B281}" sibTransId="{4EA6B894-2D17-41C5-A0DF-D9FC11859405}"/>
    <dgm:cxn modelId="{4883BDB8-4E2F-448C-B333-7D6F1FE97A07}" type="presOf" srcId="{C9AD5CEB-6362-48B7-BE26-463A8406CF5E}" destId="{41B71B6F-A107-4793-A201-8CC76B721453}" srcOrd="0" destOrd="0" presId="urn:microsoft.com/office/officeart/2008/layout/TitledPictureBlocks"/>
    <dgm:cxn modelId="{267282C2-BDB7-428B-81D4-50B62235B44B}" type="presOf" srcId="{D4C116B2-CB61-4593-9C85-F8461E1A55D0}" destId="{F340747D-E598-48E9-8919-1C8C1DDA86BC}" srcOrd="0" destOrd="0" presId="urn:microsoft.com/office/officeart/2008/layout/TitledPictureBlocks"/>
    <dgm:cxn modelId="{1C4BDCE9-6D7A-48FD-A24B-092F530C73DD}" type="presOf" srcId="{A9D19FD7-A503-4691-902A-ED4126391F65}" destId="{B7D9CE88-6DEE-4FD8-8930-A48FFE931BB3}" srcOrd="0" destOrd="0" presId="urn:microsoft.com/office/officeart/2008/layout/TitledPictureBlocks"/>
    <dgm:cxn modelId="{B0CFF1F2-CA39-4D17-9FBC-9CD7093DCAF6}" srcId="{5D809155-8CC9-4DB0-B71B-74E960E22FC9}" destId="{D4C116B2-CB61-4593-9C85-F8461E1A55D0}" srcOrd="0" destOrd="0" parTransId="{5450F089-036D-4750-BF9E-EC9883113C61}" sibTransId="{618AC601-10E9-4A9F-9270-091B94954F47}"/>
    <dgm:cxn modelId="{1B0188FB-6A2E-4F93-853E-33EC14C210C0}" type="presOf" srcId="{918549B0-C012-4F92-9539-00B3FD87740B}" destId="{DFE7639D-05BA-4167-A574-21E71D45EF9C}" srcOrd="0" destOrd="0" presId="urn:microsoft.com/office/officeart/2008/layout/TitledPictureBlocks"/>
    <dgm:cxn modelId="{7A47565A-F304-47B3-ACB0-256ACACD374B}" type="presParOf" srcId="{B7D9CE88-6DEE-4FD8-8930-A48FFE931BB3}" destId="{85DBF7FA-510D-464A-84A0-1ACB3992D1EE}" srcOrd="0" destOrd="0" presId="urn:microsoft.com/office/officeart/2008/layout/TitledPictureBlocks"/>
    <dgm:cxn modelId="{491DFB42-CA08-44D7-86AE-11577C7E9875}" type="presParOf" srcId="{85DBF7FA-510D-464A-84A0-1ACB3992D1EE}" destId="{F632621E-AA15-4214-83A8-D88C999E758B}" srcOrd="0" destOrd="0" presId="urn:microsoft.com/office/officeart/2008/layout/TitledPictureBlocks"/>
    <dgm:cxn modelId="{BA762F19-96AC-489B-AF29-EE629C532FCD}" type="presParOf" srcId="{85DBF7FA-510D-464A-84A0-1ACB3992D1EE}" destId="{C3679A67-5FA4-4D16-9044-0A60191747A3}" srcOrd="1" destOrd="0" presId="urn:microsoft.com/office/officeart/2008/layout/TitledPictureBlocks"/>
    <dgm:cxn modelId="{33161375-EAC9-4E14-99E8-0A34415F5C59}" type="presParOf" srcId="{85DBF7FA-510D-464A-84A0-1ACB3992D1EE}" destId="{F340747D-E598-48E9-8919-1C8C1DDA86BC}" srcOrd="2" destOrd="0" presId="urn:microsoft.com/office/officeart/2008/layout/TitledPictureBlocks"/>
    <dgm:cxn modelId="{E6271A99-27BD-4521-821F-7822F1519DBD}" type="presParOf" srcId="{B7D9CE88-6DEE-4FD8-8930-A48FFE931BB3}" destId="{E802AE38-0F9D-4221-89F7-B06F0D0CFF0E}" srcOrd="1" destOrd="0" presId="urn:microsoft.com/office/officeart/2008/layout/TitledPictureBlocks"/>
    <dgm:cxn modelId="{9734E840-B1DA-43AB-BE28-B46CC4FD322B}" type="presParOf" srcId="{B7D9CE88-6DEE-4FD8-8930-A48FFE931BB3}" destId="{175E6018-CDEC-4944-AA1F-A65FEB6CA952}" srcOrd="2" destOrd="0" presId="urn:microsoft.com/office/officeart/2008/layout/TitledPictureBlocks"/>
    <dgm:cxn modelId="{8A296FE4-3726-4188-A6BE-675E65101606}" type="presParOf" srcId="{175E6018-CDEC-4944-AA1F-A65FEB6CA952}" destId="{D4D844E3-3769-4282-9B03-C4B3FF65B8A9}" srcOrd="0" destOrd="0" presId="urn:microsoft.com/office/officeart/2008/layout/TitledPictureBlocks"/>
    <dgm:cxn modelId="{587D4530-01EF-461C-ACBF-1E7BB2D44772}" type="presParOf" srcId="{175E6018-CDEC-4944-AA1F-A65FEB6CA952}" destId="{E21B44D0-08A6-4D79-9731-15948429B964}" srcOrd="1" destOrd="0" presId="urn:microsoft.com/office/officeart/2008/layout/TitledPictureBlocks"/>
    <dgm:cxn modelId="{76A399D8-38E3-4048-8857-87036368312F}" type="presParOf" srcId="{175E6018-CDEC-4944-AA1F-A65FEB6CA952}" destId="{F8038614-05BD-431F-A96A-5B0B8AE25BAF}" srcOrd="2" destOrd="0" presId="urn:microsoft.com/office/officeart/2008/layout/TitledPictureBlocks"/>
    <dgm:cxn modelId="{194E7BB4-4924-43A5-A3E2-C9B711B97036}" type="presParOf" srcId="{B7D9CE88-6DEE-4FD8-8930-A48FFE931BB3}" destId="{4C3ECA69-3167-4389-B543-E6D743624F8D}" srcOrd="3" destOrd="0" presId="urn:microsoft.com/office/officeart/2008/layout/TitledPictureBlocks"/>
    <dgm:cxn modelId="{3BA1D867-5A38-457B-8C32-D903CE0E2667}" type="presParOf" srcId="{B7D9CE88-6DEE-4FD8-8930-A48FFE931BB3}" destId="{A9931CF9-A968-4CB4-A13A-6B7711F3B45C}" srcOrd="4" destOrd="0" presId="urn:microsoft.com/office/officeart/2008/layout/TitledPictureBlocks"/>
    <dgm:cxn modelId="{6DD67779-C0EC-465B-987D-884575075FBB}" type="presParOf" srcId="{A9931CF9-A968-4CB4-A13A-6B7711F3B45C}" destId="{DD492F2A-20E1-46AF-B6DA-63218E42B959}" srcOrd="0" destOrd="0" presId="urn:microsoft.com/office/officeart/2008/layout/TitledPictureBlocks"/>
    <dgm:cxn modelId="{F25BA39F-6397-4FAC-951E-382C0DA2CF1F}" type="presParOf" srcId="{A9931CF9-A968-4CB4-A13A-6B7711F3B45C}" destId="{7B7212DE-D17F-4541-8B36-6D0F0601E19E}" srcOrd="1" destOrd="0" presId="urn:microsoft.com/office/officeart/2008/layout/TitledPictureBlocks"/>
    <dgm:cxn modelId="{C652DD8A-6005-475F-ACCE-BE7B8971A1B7}" type="presParOf" srcId="{A9931CF9-A968-4CB4-A13A-6B7711F3B45C}" destId="{41B71B6F-A107-4793-A201-8CC76B721453}" srcOrd="2" destOrd="0" presId="urn:microsoft.com/office/officeart/2008/layout/TitledPictureBlocks"/>
    <dgm:cxn modelId="{C71D6FF7-4B15-4F90-A93D-D53712B00D6F}" type="presParOf" srcId="{B7D9CE88-6DEE-4FD8-8930-A48FFE931BB3}" destId="{DE7FD57A-1A04-4724-BB4F-826C09DD9750}" srcOrd="5" destOrd="0" presId="urn:microsoft.com/office/officeart/2008/layout/TitledPictureBlocks"/>
    <dgm:cxn modelId="{A8068753-BF6E-4411-94DE-829A750619E2}" type="presParOf" srcId="{B7D9CE88-6DEE-4FD8-8930-A48FFE931BB3}" destId="{AB425709-A23F-4FEA-ACCD-E0BD005B2645}" srcOrd="6" destOrd="0" presId="urn:microsoft.com/office/officeart/2008/layout/TitledPictureBlocks"/>
    <dgm:cxn modelId="{6BF3353A-4D64-4189-B934-A3227C905C01}" type="presParOf" srcId="{AB425709-A23F-4FEA-ACCD-E0BD005B2645}" destId="{DFE7639D-05BA-4167-A574-21E71D45EF9C}" srcOrd="0" destOrd="0" presId="urn:microsoft.com/office/officeart/2008/layout/TitledPictureBlocks"/>
    <dgm:cxn modelId="{F6C2AFE1-6B03-4062-BB25-4C63E1920B9C}" type="presParOf" srcId="{AB425709-A23F-4FEA-ACCD-E0BD005B2645}" destId="{993BC17E-88FF-4D35-8E42-EE83A60E6340}" srcOrd="1" destOrd="0" presId="urn:microsoft.com/office/officeart/2008/layout/TitledPictureBlocks"/>
    <dgm:cxn modelId="{0CF188B2-4F2F-4084-A518-7AED8076B88A}" type="presParOf" srcId="{AB425709-A23F-4FEA-ACCD-E0BD005B2645}" destId="{B33C8E42-DAED-4B27-94C9-CFD738344517}" srcOrd="2" destOrd="0" presId="urn:microsoft.com/office/officeart/2008/layout/TitledPictureBlocks"/>
    <dgm:cxn modelId="{9C3EBED4-DEB9-4529-9DC3-1CF1DF9182E1}" type="presParOf" srcId="{B7D9CE88-6DEE-4FD8-8930-A48FFE931BB3}" destId="{5EA23214-33D7-4869-BB29-17452CF878EA}" srcOrd="7" destOrd="0" presId="urn:microsoft.com/office/officeart/2008/layout/TitledPictureBlocks"/>
    <dgm:cxn modelId="{9B8C6B3D-716F-4B75-8507-342B2AF9C161}" type="presParOf" srcId="{B7D9CE88-6DEE-4FD8-8930-A48FFE931BB3}" destId="{0DC8565C-DE23-4AF8-97A2-D17994A62D7E}" srcOrd="8" destOrd="0" presId="urn:microsoft.com/office/officeart/2008/layout/TitledPictureBlocks"/>
    <dgm:cxn modelId="{24FBE9D6-DB7C-40A0-8BE8-981420B05491}" type="presParOf" srcId="{0DC8565C-DE23-4AF8-97A2-D17994A62D7E}" destId="{D6FC8B3C-56D5-4B10-822F-0722B88EE4E0}" srcOrd="0" destOrd="0" presId="urn:microsoft.com/office/officeart/2008/layout/TitledPictureBlocks"/>
    <dgm:cxn modelId="{5B9C8FB4-673C-4E6E-9FC3-BF450E153EBA}" type="presParOf" srcId="{0DC8565C-DE23-4AF8-97A2-D17994A62D7E}" destId="{8834E959-B638-4274-AC6E-F876B534BF63}" srcOrd="1" destOrd="0" presId="urn:microsoft.com/office/officeart/2008/layout/TitledPictureBlocks"/>
    <dgm:cxn modelId="{CDFCC158-1818-45FF-B8E6-A2C286FCD597}" type="presParOf" srcId="{0DC8565C-DE23-4AF8-97A2-D17994A62D7E}" destId="{6BAF60C7-25DD-4B53-814E-CF58409F324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79A67-5FA4-4D16-9044-0A60191747A3}">
      <dsp:nvSpPr>
        <dsp:cNvPr id="0" name=""/>
        <dsp:cNvSpPr/>
      </dsp:nvSpPr>
      <dsp:spPr>
        <a:xfrm>
          <a:off x="1670798" y="783667"/>
          <a:ext cx="2357654" cy="225962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340747D-E598-48E9-8919-1C8C1DDA86BC}">
      <dsp:nvSpPr>
        <dsp:cNvPr id="0" name=""/>
        <dsp:cNvSpPr/>
      </dsp:nvSpPr>
      <dsp:spPr>
        <a:xfrm>
          <a:off x="366794" y="1396650"/>
          <a:ext cx="2385495" cy="11905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n-lt"/>
              <a:cs typeface="Impact"/>
            </a:rPr>
            <a:t>Учебная лаборатория жилищно-коммунального </a:t>
          </a:r>
          <a:r>
            <a:rPr lang="ru-RU" sz="1400" b="1" kern="1200" spc="5" dirty="0">
              <a:latin typeface="+mn-lt"/>
              <a:cs typeface="Impact"/>
            </a:rPr>
            <a:t>хозяйства  с </a:t>
          </a:r>
          <a:r>
            <a:rPr lang="ru-RU" sz="1400" b="1" kern="1200" dirty="0">
              <a:latin typeface="+mn-lt"/>
              <a:cs typeface="Impact"/>
            </a:rPr>
            <a:t>применением возобновляемых источников</a:t>
          </a:r>
          <a:r>
            <a:rPr lang="ru-RU" sz="1400" b="1" kern="1200" spc="-5" dirty="0">
              <a:latin typeface="+mn-lt"/>
              <a:cs typeface="Impact"/>
            </a:rPr>
            <a:t> </a:t>
          </a:r>
          <a:r>
            <a:rPr lang="ru-RU" sz="1600" b="1" kern="1200" spc="5" dirty="0">
              <a:latin typeface="+mn-lt"/>
              <a:cs typeface="Impact"/>
            </a:rPr>
            <a:t>энергии</a:t>
          </a:r>
          <a:endParaRPr lang="ru-RU" sz="1600" b="1" kern="1200" dirty="0">
            <a:latin typeface="+mn-lt"/>
          </a:endParaRPr>
        </a:p>
      </dsp:txBody>
      <dsp:txXfrm>
        <a:off x="401663" y="1431519"/>
        <a:ext cx="2315757" cy="1120782"/>
      </dsp:txXfrm>
    </dsp:sp>
    <dsp:sp modelId="{F632621E-AA15-4214-83A8-D88C999E758B}">
      <dsp:nvSpPr>
        <dsp:cNvPr id="0" name=""/>
        <dsp:cNvSpPr/>
      </dsp:nvSpPr>
      <dsp:spPr>
        <a:xfrm>
          <a:off x="1675834" y="485457"/>
          <a:ext cx="2341298" cy="30361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1675834" y="485457"/>
        <a:ext cx="2341298" cy="303617"/>
      </dsp:txXfrm>
    </dsp:sp>
    <dsp:sp modelId="{E21B44D0-08A6-4D79-9731-15948429B964}">
      <dsp:nvSpPr>
        <dsp:cNvPr id="0" name=""/>
        <dsp:cNvSpPr/>
      </dsp:nvSpPr>
      <dsp:spPr>
        <a:xfrm>
          <a:off x="4694417" y="820888"/>
          <a:ext cx="2357654" cy="225962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8038614-05BD-431F-A96A-5B0B8AE25BAF}">
      <dsp:nvSpPr>
        <dsp:cNvPr id="0" name=""/>
        <dsp:cNvSpPr/>
      </dsp:nvSpPr>
      <dsp:spPr>
        <a:xfrm>
          <a:off x="4965934" y="1946300"/>
          <a:ext cx="2079220" cy="1114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n-lt"/>
              <a:cs typeface="Impact"/>
            </a:rPr>
            <a:t>Учебная лаборатория «Основы энергетики»</a:t>
          </a:r>
        </a:p>
      </dsp:txBody>
      <dsp:txXfrm>
        <a:off x="4998565" y="1978931"/>
        <a:ext cx="2013958" cy="1048826"/>
      </dsp:txXfrm>
    </dsp:sp>
    <dsp:sp modelId="{D4D844E3-3769-4282-9B03-C4B3FF65B8A9}">
      <dsp:nvSpPr>
        <dsp:cNvPr id="0" name=""/>
        <dsp:cNvSpPr/>
      </dsp:nvSpPr>
      <dsp:spPr>
        <a:xfrm>
          <a:off x="4702595" y="515539"/>
          <a:ext cx="2341298" cy="303617"/>
        </a:xfrm>
        <a:prstGeom prst="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116192"/>
                <a:satOff val="6725"/>
                <a:lumOff val="5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4702595" y="515539"/>
        <a:ext cx="2341298" cy="303617"/>
      </dsp:txXfrm>
    </dsp:sp>
    <dsp:sp modelId="{7B7212DE-D17F-4541-8B36-6D0F0601E19E}">
      <dsp:nvSpPr>
        <dsp:cNvPr id="0" name=""/>
        <dsp:cNvSpPr/>
      </dsp:nvSpPr>
      <dsp:spPr>
        <a:xfrm>
          <a:off x="7718725" y="568557"/>
          <a:ext cx="2357654" cy="248557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B71B6F-A107-4793-A201-8CC76B721453}">
      <dsp:nvSpPr>
        <dsp:cNvPr id="0" name=""/>
        <dsp:cNvSpPr/>
      </dsp:nvSpPr>
      <dsp:spPr>
        <a:xfrm>
          <a:off x="8992538" y="804814"/>
          <a:ext cx="2787240" cy="1102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n-lt"/>
              <a:cs typeface="Impact"/>
            </a:rPr>
            <a:t>Учебная лаборатория «Возобновляемая энергетика,  электрические системы и сети»</a:t>
          </a:r>
        </a:p>
      </dsp:txBody>
      <dsp:txXfrm>
        <a:off x="9024816" y="837092"/>
        <a:ext cx="2722684" cy="1037485"/>
      </dsp:txXfrm>
    </dsp:sp>
    <dsp:sp modelId="{DD492F2A-20E1-46AF-B6DA-63218E42B959}">
      <dsp:nvSpPr>
        <dsp:cNvPr id="0" name=""/>
        <dsp:cNvSpPr/>
      </dsp:nvSpPr>
      <dsp:spPr>
        <a:xfrm>
          <a:off x="7683535" y="513308"/>
          <a:ext cx="2341298" cy="333979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232385"/>
                <a:satOff val="13449"/>
                <a:lumOff val="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7683535" y="513308"/>
        <a:ext cx="2341298" cy="333979"/>
      </dsp:txXfrm>
    </dsp:sp>
    <dsp:sp modelId="{993BC17E-88FF-4D35-8E42-EE83A60E6340}">
      <dsp:nvSpPr>
        <dsp:cNvPr id="0" name=""/>
        <dsp:cNvSpPr/>
      </dsp:nvSpPr>
      <dsp:spPr>
        <a:xfrm>
          <a:off x="3771598" y="3489875"/>
          <a:ext cx="2357654" cy="225962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33C8E42-DAED-4B27-94C9-CFD738344517}">
      <dsp:nvSpPr>
        <dsp:cNvPr id="0" name=""/>
        <dsp:cNvSpPr/>
      </dsp:nvSpPr>
      <dsp:spPr>
        <a:xfrm>
          <a:off x="3691750" y="4776700"/>
          <a:ext cx="2399083" cy="8547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n-lt"/>
              <a:cs typeface="Impact"/>
            </a:rPr>
            <a:t>Учебная лаборатория «Умный дом»</a:t>
          </a:r>
        </a:p>
      </dsp:txBody>
      <dsp:txXfrm>
        <a:off x="3716784" y="4801734"/>
        <a:ext cx="2349015" cy="804652"/>
      </dsp:txXfrm>
    </dsp:sp>
    <dsp:sp modelId="{DFE7639D-05BA-4167-A574-21E71D45EF9C}">
      <dsp:nvSpPr>
        <dsp:cNvPr id="0" name=""/>
        <dsp:cNvSpPr/>
      </dsp:nvSpPr>
      <dsp:spPr>
        <a:xfrm>
          <a:off x="3787955" y="3177076"/>
          <a:ext cx="2341298" cy="303617"/>
        </a:xfrm>
        <a:prstGeom prst="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3348577"/>
                <a:satOff val="20174"/>
                <a:lumOff val="16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3787955" y="3177076"/>
        <a:ext cx="2341298" cy="303617"/>
      </dsp:txXfrm>
    </dsp:sp>
    <dsp:sp modelId="{8834E959-B638-4274-AC6E-F876B534BF63}">
      <dsp:nvSpPr>
        <dsp:cNvPr id="0" name=""/>
        <dsp:cNvSpPr/>
      </dsp:nvSpPr>
      <dsp:spPr>
        <a:xfrm>
          <a:off x="6458794" y="3418853"/>
          <a:ext cx="2357654" cy="225962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BAF60C7-25DD-4B53-814E-CF58409F3249}">
      <dsp:nvSpPr>
        <dsp:cNvPr id="0" name=""/>
        <dsp:cNvSpPr/>
      </dsp:nvSpPr>
      <dsp:spPr>
        <a:xfrm>
          <a:off x="6868516" y="4727156"/>
          <a:ext cx="2278470" cy="862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n-lt"/>
              <a:cs typeface="Impact"/>
            </a:rPr>
            <a:t>Учебная лаборатория «Биоэнергетика»</a:t>
          </a:r>
        </a:p>
      </dsp:txBody>
      <dsp:txXfrm>
        <a:off x="6893785" y="4752425"/>
        <a:ext cx="2227932" cy="812193"/>
      </dsp:txXfrm>
    </dsp:sp>
    <dsp:sp modelId="{D6FC8B3C-56D5-4B10-822F-0722B88EE4E0}">
      <dsp:nvSpPr>
        <dsp:cNvPr id="0" name=""/>
        <dsp:cNvSpPr/>
      </dsp:nvSpPr>
      <dsp:spPr>
        <a:xfrm>
          <a:off x="6466972" y="3113508"/>
          <a:ext cx="2341298" cy="303617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64770"/>
                <a:satOff val="26899"/>
                <a:lumOff val="21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6466972" y="3113508"/>
        <a:ext cx="2341298" cy="303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24.02.2023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285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1918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9365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3314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8073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1690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6912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185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4483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011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288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39715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9133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9679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701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736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11" Type="http://schemas.microsoft.com/office/2007/relationships/hdphoto" Target="../media/hdphoto14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10.wdp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11" Type="http://schemas.microsoft.com/office/2007/relationships/hdphoto" Target="../media/hdphoto15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hdphoto" Target="../media/hdphoto10.wdp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hyperlink" Target="https://www.youtube.com/embed/yI4B0jxQaqQ" TargetMode="External"/><Relationship Id="rId10" Type="http://schemas.microsoft.com/office/2007/relationships/hdphoto" Target="../media/hdphoto18.wdp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9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microsoft.com/office/2007/relationships/hdphoto" Target="../media/hdphoto2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microsoft.com/office/2007/relationships/hdphoto" Target="../media/hdphoto20.wdp"/><Relationship Id="rId4" Type="http://schemas.openxmlformats.org/officeDocument/2006/relationships/image" Target="../media/image35.png"/><Relationship Id="rId9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microsoft.com/office/2007/relationships/hdphoto" Target="../media/hdphoto2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microsoft.com/office/2007/relationships/hdphoto" Target="../media/hdphoto26.wdp"/><Relationship Id="rId5" Type="http://schemas.openxmlformats.org/officeDocument/2006/relationships/image" Target="../media/image6.png"/><Relationship Id="rId10" Type="http://schemas.openxmlformats.org/officeDocument/2006/relationships/image" Target="../media/image41.png"/><Relationship Id="rId4" Type="http://schemas.microsoft.com/office/2007/relationships/hdphoto" Target="../media/hdphoto23.wdp"/><Relationship Id="rId9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microsoft.com/office/2007/relationships/hdphoto" Target="../media/hdphoto2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microsoft.com/office/2007/relationships/hdphoto" Target="../media/hdphoto27.wdp"/><Relationship Id="rId4" Type="http://schemas.openxmlformats.org/officeDocument/2006/relationships/image" Target="../media/image42.png"/><Relationship Id="rId9" Type="http://schemas.microsoft.com/office/2007/relationships/hdphoto" Target="../media/hdphoto2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0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2.wdp"/><Relationship Id="rId11" Type="http://schemas.openxmlformats.org/officeDocument/2006/relationships/image" Target="../media/image6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microsoft.com/office/2007/relationships/hdphoto" Target="../media/hdphoto31.wdp"/><Relationship Id="rId9" Type="http://schemas.openxmlformats.org/officeDocument/2006/relationships/hyperlink" Target="https://adu.by/be/home-be/naviny/6668-respublikanskaya-informatsionno-obrazovatelnaya-aktsiya-belarus-energoeffektivnaya-strana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5.wdp"/><Relationship Id="rId9" Type="http://schemas.openxmlformats.org/officeDocument/2006/relationships/hyperlink" Target="https://www.youtube.com/embed/kEiQ4OheuK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microsoft.com/office/2007/relationships/hdphoto" Target="../media/hdphoto5.wdp"/><Relationship Id="rId9" Type="http://schemas.openxmlformats.org/officeDocument/2006/relationships/hyperlink" Target="https://www.youtube.com/embed/kEiQ4OheuKA" TargetMode="External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hyperlink" Target="https://www.youtube.com/embed/J5jA0txR-P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embed/pnzwcLpGqok?start=63" TargetMode="Externa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11" Type="http://schemas.openxmlformats.org/officeDocument/2006/relationships/slide" Target="slide10.xml"/><Relationship Id="rId5" Type="http://schemas.openxmlformats.org/officeDocument/2006/relationships/image" Target="../media/image25.png"/><Relationship Id="rId10" Type="http://schemas.openxmlformats.org/officeDocument/2006/relationships/slide" Target="slide9.xml"/><Relationship Id="rId4" Type="http://schemas.microsoft.com/office/2007/relationships/hdphoto" Target="../media/hdphoto10.wdp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microsoft.com/office/2007/relationships/hdphoto" Target="../media/hdphoto10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Февраль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2023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79412" y="3709485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Гордость за Беларусь. Энергия для созидания, энергия для будущего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2600" b="1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400" b="1" dirty="0">
                <a:latin typeface="Arial"/>
                <a:ea typeface="Arial"/>
                <a:cs typeface="Arial"/>
                <a:sym typeface="Arial"/>
              </a:rPr>
              <a:t>обеспечение </a:t>
            </a:r>
            <a:r>
              <a:rPr lang="ru-RU" sz="2400" b="1" dirty="0" err="1">
                <a:latin typeface="Arial"/>
                <a:ea typeface="Arial"/>
                <a:cs typeface="Arial"/>
                <a:sym typeface="Arial"/>
              </a:rPr>
              <a:t>энергобезопасности</a:t>
            </a:r>
            <a:r>
              <a:rPr lang="ru-RU" sz="2400" b="1" dirty="0">
                <a:latin typeface="Arial"/>
                <a:ea typeface="Arial"/>
                <a:cs typeface="Arial"/>
                <a:sym typeface="Arial"/>
              </a:rPr>
              <a:t> страны)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8AC04B03-3D26-4AA1-A22A-94F27D65744F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FD5B61-D047-4505-AF2A-0C3703296F77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611F49AE-9443-47BF-A8F3-0723CDE94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83" b="26115"/>
          <a:stretch/>
        </p:blipFill>
        <p:spPr bwMode="auto">
          <a:xfrm>
            <a:off x="6106941" y="4137068"/>
            <a:ext cx="2838465" cy="23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B3BA18-48CC-43A1-A269-041EF4B85F21}"/>
              </a:ext>
            </a:extLst>
          </p:cNvPr>
          <p:cNvGrpSpPr/>
          <p:nvPr/>
        </p:nvGrpSpPr>
        <p:grpSpPr>
          <a:xfrm>
            <a:off x="6092338" y="1449497"/>
            <a:ext cx="2867673" cy="2375069"/>
            <a:chOff x="6096000" y="1449497"/>
            <a:chExt cx="2867673" cy="237506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932B1B1-436C-4E29-BEAF-CED1171CC1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60" b="49467"/>
            <a:stretch/>
          </p:blipFill>
          <p:spPr bwMode="auto">
            <a:xfrm>
              <a:off x="6096000" y="1449497"/>
              <a:ext cx="2867673" cy="237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B42744D-B876-4733-A678-61CBADBCD3A6}"/>
                </a:ext>
              </a:extLst>
            </p:cNvPr>
            <p:cNvSpPr/>
            <p:nvPr/>
          </p:nvSpPr>
          <p:spPr>
            <a:xfrm>
              <a:off x="6812924" y="1454161"/>
              <a:ext cx="1197735" cy="100390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D5E8CE-E9A6-4F18-8C9D-82BF8266AEB6}"/>
              </a:ext>
            </a:extLst>
          </p:cNvPr>
          <p:cNvGrpSpPr/>
          <p:nvPr/>
        </p:nvGrpSpPr>
        <p:grpSpPr>
          <a:xfrm>
            <a:off x="425902" y="1449497"/>
            <a:ext cx="5360918" cy="5070798"/>
            <a:chOff x="433226" y="1187499"/>
            <a:chExt cx="5360918" cy="507079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128497B-7845-485A-AA74-38DDB1CEF2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0" b="70699"/>
            <a:stretch/>
          </p:blipFill>
          <p:spPr bwMode="auto">
            <a:xfrm>
              <a:off x="433226" y="1187499"/>
              <a:ext cx="5360918" cy="5070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EECC460-2824-4586-8F9E-B3AF6AD09207}"/>
                </a:ext>
              </a:extLst>
            </p:cNvPr>
            <p:cNvSpPr/>
            <p:nvPr/>
          </p:nvSpPr>
          <p:spPr>
            <a:xfrm>
              <a:off x="1173660" y="5859887"/>
              <a:ext cx="549230" cy="398409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214CCC6-7D8D-48B3-BB89-A9925867B507}"/>
                </a:ext>
              </a:extLst>
            </p:cNvPr>
            <p:cNvSpPr/>
            <p:nvPr/>
          </p:nvSpPr>
          <p:spPr>
            <a:xfrm>
              <a:off x="3685083" y="5927023"/>
              <a:ext cx="1904348" cy="331272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919C4EA2-D8E6-48EA-8634-10E319FC8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438"/>
          <a:stretch/>
        </p:blipFill>
        <p:spPr bwMode="auto">
          <a:xfrm>
            <a:off x="9156590" y="2369253"/>
            <a:ext cx="2838465" cy="262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3C0CE753-D559-4781-A168-B0588D637BFD}"/>
              </a:ext>
            </a:extLst>
          </p:cNvPr>
          <p:cNvSpPr/>
          <p:nvPr/>
        </p:nvSpPr>
        <p:spPr>
          <a:xfrm>
            <a:off x="8673160" y="130009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FF13F07-5CE0-4088-AE30-9C8ACC520B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844" y="1373203"/>
            <a:ext cx="367330" cy="357871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D79A2F0D-5241-47BF-8FC2-53D9FC9A9C5B}"/>
              </a:ext>
            </a:extLst>
          </p:cNvPr>
          <p:cNvSpPr/>
          <p:nvPr/>
        </p:nvSpPr>
        <p:spPr>
          <a:xfrm>
            <a:off x="8644000" y="601138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93F04F7-C5D8-446E-941D-D30A33EF61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65" y="6105986"/>
            <a:ext cx="367330" cy="357871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63B0E0B1-C439-4F89-92C6-040EA661DD43}"/>
              </a:ext>
            </a:extLst>
          </p:cNvPr>
          <p:cNvSpPr/>
          <p:nvPr/>
        </p:nvSpPr>
        <p:spPr>
          <a:xfrm>
            <a:off x="11511645" y="469889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733A9B-E286-4410-B114-EBCA3BEB5A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020" y="5276259"/>
            <a:ext cx="367330" cy="35787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C04BE2F-DD81-4327-8B3B-AE1FC6487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9950" y="200526"/>
            <a:ext cx="7977087" cy="64569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hlinkClick r:id="rId12" action="ppaction://hlinksldjump"/>
            <a:extLst>
              <a:ext uri="{FF2B5EF4-FFF2-40B4-BE49-F238E27FC236}">
                <a16:creationId xmlns:a16="http://schemas.microsoft.com/office/drawing/2014/main" id="{3DC6B423-5993-4D97-99CB-0C08A4E17ABB}"/>
              </a:ext>
            </a:extLst>
          </p:cNvPr>
          <p:cNvSpPr/>
          <p:nvPr/>
        </p:nvSpPr>
        <p:spPr>
          <a:xfrm>
            <a:off x="68419" y="1944"/>
            <a:ext cx="12123581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44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8AC04B03-3D26-4AA1-A22A-94F27D65744F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FD5B61-D047-4505-AF2A-0C3703296F77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611F49AE-9443-47BF-A8F3-0723CDE94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83" b="26115"/>
          <a:stretch/>
        </p:blipFill>
        <p:spPr bwMode="auto">
          <a:xfrm>
            <a:off x="6106941" y="4137068"/>
            <a:ext cx="2838465" cy="23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B3BA18-48CC-43A1-A269-041EF4B85F21}"/>
              </a:ext>
            </a:extLst>
          </p:cNvPr>
          <p:cNvGrpSpPr/>
          <p:nvPr/>
        </p:nvGrpSpPr>
        <p:grpSpPr>
          <a:xfrm>
            <a:off x="6092338" y="1449497"/>
            <a:ext cx="2867673" cy="2375069"/>
            <a:chOff x="6096000" y="1449497"/>
            <a:chExt cx="2867673" cy="237506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932B1B1-436C-4E29-BEAF-CED1171CC1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60" b="49467"/>
            <a:stretch/>
          </p:blipFill>
          <p:spPr bwMode="auto">
            <a:xfrm>
              <a:off x="6096000" y="1449497"/>
              <a:ext cx="2867673" cy="237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B42744D-B876-4733-A678-61CBADBCD3A6}"/>
                </a:ext>
              </a:extLst>
            </p:cNvPr>
            <p:cNvSpPr/>
            <p:nvPr/>
          </p:nvSpPr>
          <p:spPr>
            <a:xfrm>
              <a:off x="6812924" y="1454161"/>
              <a:ext cx="1197735" cy="100390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D5E8CE-E9A6-4F18-8C9D-82BF8266AEB6}"/>
              </a:ext>
            </a:extLst>
          </p:cNvPr>
          <p:cNvGrpSpPr/>
          <p:nvPr/>
        </p:nvGrpSpPr>
        <p:grpSpPr>
          <a:xfrm>
            <a:off x="425902" y="1449497"/>
            <a:ext cx="5360918" cy="5070798"/>
            <a:chOff x="433226" y="1187499"/>
            <a:chExt cx="5360918" cy="507079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128497B-7845-485A-AA74-38DDB1CEF2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0" b="70699"/>
            <a:stretch/>
          </p:blipFill>
          <p:spPr bwMode="auto">
            <a:xfrm>
              <a:off x="433226" y="1187499"/>
              <a:ext cx="5360918" cy="5070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EECC460-2824-4586-8F9E-B3AF6AD09207}"/>
                </a:ext>
              </a:extLst>
            </p:cNvPr>
            <p:cNvSpPr/>
            <p:nvPr/>
          </p:nvSpPr>
          <p:spPr>
            <a:xfrm>
              <a:off x="1173660" y="5859887"/>
              <a:ext cx="549230" cy="398409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214CCC6-7D8D-48B3-BB89-A9925867B507}"/>
                </a:ext>
              </a:extLst>
            </p:cNvPr>
            <p:cNvSpPr/>
            <p:nvPr/>
          </p:nvSpPr>
          <p:spPr>
            <a:xfrm>
              <a:off x="3685083" y="5927023"/>
              <a:ext cx="1904348" cy="331272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919C4EA2-D8E6-48EA-8634-10E319FC8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438"/>
          <a:stretch/>
        </p:blipFill>
        <p:spPr bwMode="auto">
          <a:xfrm>
            <a:off x="9156590" y="2369253"/>
            <a:ext cx="2838465" cy="262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3C0CE753-D559-4781-A168-B0588D637BFD}"/>
              </a:ext>
            </a:extLst>
          </p:cNvPr>
          <p:cNvSpPr/>
          <p:nvPr/>
        </p:nvSpPr>
        <p:spPr>
          <a:xfrm>
            <a:off x="8673160" y="130009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FF13F07-5CE0-4088-AE30-9C8ACC520B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844" y="1373203"/>
            <a:ext cx="367330" cy="357871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D79A2F0D-5241-47BF-8FC2-53D9FC9A9C5B}"/>
              </a:ext>
            </a:extLst>
          </p:cNvPr>
          <p:cNvSpPr/>
          <p:nvPr/>
        </p:nvSpPr>
        <p:spPr>
          <a:xfrm>
            <a:off x="8644000" y="601138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93F04F7-C5D8-446E-941D-D30A33EF61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65" y="6105986"/>
            <a:ext cx="367330" cy="357871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63B0E0B1-C439-4F89-92C6-040EA661DD43}"/>
              </a:ext>
            </a:extLst>
          </p:cNvPr>
          <p:cNvSpPr/>
          <p:nvPr/>
        </p:nvSpPr>
        <p:spPr>
          <a:xfrm>
            <a:off x="11511645" y="469889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733A9B-E286-4410-B114-EBCA3BEB5A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020" y="5276259"/>
            <a:ext cx="367330" cy="357871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E2C9799-2E6B-4CA8-BEFF-6277C7521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3596" y="71252"/>
            <a:ext cx="7646906" cy="66620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hlinkClick r:id="rId12" action="ppaction://hlinksldjump"/>
            <a:extLst>
              <a:ext uri="{FF2B5EF4-FFF2-40B4-BE49-F238E27FC236}">
                <a16:creationId xmlns:a16="http://schemas.microsoft.com/office/drawing/2014/main" id="{A24EE226-6F67-45FC-A233-6467D91DA97A}"/>
              </a:ext>
            </a:extLst>
          </p:cNvPr>
          <p:cNvSpPr/>
          <p:nvPr/>
        </p:nvSpPr>
        <p:spPr>
          <a:xfrm>
            <a:off x="68419" y="1944"/>
            <a:ext cx="12123581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087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 dirty="0"/>
          </a:p>
        </p:txBody>
      </p:sp>
      <p:sp>
        <p:nvSpPr>
          <p:cNvPr id="22" name="Заголовок 9">
            <a:extLst>
              <a:ext uri="{FF2B5EF4-FFF2-40B4-BE49-F238E27FC236}">
                <a16:creationId xmlns:a16="http://schemas.microsoft.com/office/drawing/2014/main" id="{A2B2FD4C-B241-4FBF-B0AD-9A5149EAB1D2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707102E9-43CC-4ACE-8150-E389735B4F0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DB23EC9-344F-48A4-9837-7BF43ECD7FE9}"/>
              </a:ext>
            </a:extLst>
          </p:cNvPr>
          <p:cNvSpPr txBox="1"/>
          <p:nvPr/>
        </p:nvSpPr>
        <p:spPr>
          <a:xfrm>
            <a:off x="433225" y="1291408"/>
            <a:ext cx="56627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Возобновляемая энергия </a:t>
            </a:r>
            <a:r>
              <a:rPr lang="ru-RU" dirty="0"/>
              <a:t>– это энергия, получаемая из природных источников, которые пополняются со скоростью, превышающей скорость ее потребления. Возобновляемые источники могут обеспечить огромное количество энергии и окружают нас повсюду.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E826F0-B3B1-4A59-B844-23894EB4A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" b="61267"/>
          <a:stretch/>
        </p:blipFill>
        <p:spPr bwMode="auto">
          <a:xfrm>
            <a:off x="582530" y="2872645"/>
            <a:ext cx="5248253" cy="339527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F49A2A6-583A-44EB-B29C-3105A4B5A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" t="38544"/>
          <a:stretch/>
        </p:blipFill>
        <p:spPr bwMode="auto">
          <a:xfrm>
            <a:off x="6472052" y="1393904"/>
            <a:ext cx="5137417" cy="527570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278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97488" y="4313406"/>
            <a:ext cx="5787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Динамично развивается </a:t>
            </a:r>
            <a:r>
              <a:rPr lang="ru-RU" b="1" dirty="0">
                <a:solidFill>
                  <a:srgbClr val="C00000"/>
                </a:solidFill>
              </a:rPr>
              <a:t>торфяная промышленность</a:t>
            </a:r>
            <a:r>
              <a:rPr lang="ru-RU" dirty="0"/>
              <a:t>. Беларусь занимает </a:t>
            </a:r>
            <a:r>
              <a:rPr lang="ru-RU" b="1" dirty="0"/>
              <a:t>3-е место </a:t>
            </a:r>
            <a:r>
              <a:rPr lang="ru-RU" dirty="0"/>
              <a:t>в мире по объемам добычи торфа и </a:t>
            </a:r>
            <a:r>
              <a:rPr lang="ru-RU" b="1" dirty="0"/>
              <a:t>1-е место </a:t>
            </a:r>
            <a:r>
              <a:rPr lang="ru-RU" dirty="0"/>
              <a:t>в мире по объемам производства торфяных брикетов.</a:t>
            </a:r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2" y="6193104"/>
            <a:ext cx="432789" cy="4327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67ED2C-8EDD-4B0C-8C56-158AB9236B9E}"/>
              </a:ext>
            </a:extLst>
          </p:cNvPr>
          <p:cNvSpPr txBox="1"/>
          <p:nvPr/>
        </p:nvSpPr>
        <p:spPr>
          <a:xfrm>
            <a:off x="6236646" y="1344265"/>
            <a:ext cx="56627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dirty="0"/>
              <a:t>Торфом в стране замещается около 450 млн м</a:t>
            </a:r>
            <a:r>
              <a:rPr lang="ru-RU" sz="1800" baseline="30000" dirty="0"/>
              <a:t>3</a:t>
            </a:r>
            <a:r>
              <a:rPr lang="ru-RU" sz="1800" dirty="0"/>
              <a:t> импортного природного газа, а его доля в местных видах топлива составляет </a:t>
            </a:r>
            <a:r>
              <a:rPr lang="ru-RU" sz="1800" b="1" dirty="0"/>
              <a:t>15%</a:t>
            </a:r>
            <a:r>
              <a:rPr lang="ru-RU" sz="1800" dirty="0"/>
              <a:t>. Все эти инновации благотворно влияют на экологическую обстановку.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AA2354-6D20-4D01-8E0B-015F8C700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01" y="5578308"/>
            <a:ext cx="431280" cy="4277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2410030" y="5837384"/>
            <a:ext cx="298553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«Топливо, сырье для косметики и даже лекарство – торфяная отрасль в Беларуси» (</a:t>
            </a:r>
            <a:r>
              <a:rPr lang="en-US" sz="1600" i="1" dirty="0"/>
              <a:t>03</a:t>
            </a:r>
            <a:r>
              <a:rPr lang="ru-RU" sz="1600" i="1" dirty="0"/>
              <a:t>:3</a:t>
            </a:r>
            <a:r>
              <a:rPr lang="en-US" sz="1600" i="1" dirty="0"/>
              <a:t>3</a:t>
            </a:r>
            <a:r>
              <a:rPr lang="ru-RU" sz="1600" i="1" dirty="0"/>
              <a:t>)</a:t>
            </a:r>
            <a:endParaRPr lang="en-US" sz="1600" i="1" dirty="0"/>
          </a:p>
        </p:txBody>
      </p:sp>
      <p:sp>
        <p:nvSpPr>
          <p:cNvPr id="22" name="Заголовок 9">
            <a:extLst>
              <a:ext uri="{FF2B5EF4-FFF2-40B4-BE49-F238E27FC236}">
                <a16:creationId xmlns:a16="http://schemas.microsoft.com/office/drawing/2014/main" id="{A2B2FD4C-B241-4FBF-B0AD-9A5149EAB1D2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707102E9-43CC-4ACE-8150-E389735B4F0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172" name="Picture 4">
            <a:hlinkClick r:id="rId5"/>
            <a:extLst>
              <a:ext uri="{FF2B5EF4-FFF2-40B4-BE49-F238E27FC236}">
                <a16:creationId xmlns:a16="http://schemas.microsoft.com/office/drawing/2014/main" id="{19C203EC-919B-4938-834E-A71B4E196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36" y="5552411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Торф">
            <a:extLst>
              <a:ext uri="{FF2B5EF4-FFF2-40B4-BE49-F238E27FC236}">
                <a16:creationId xmlns:a16="http://schemas.microsoft.com/office/drawing/2014/main" id="{35495BC3-FFEE-41EA-90BF-61BC74596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0" y="1280732"/>
            <a:ext cx="5156304" cy="287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396B9CE-E71F-45E4-BDE3-45AAAABD19B7}"/>
              </a:ext>
            </a:extLst>
          </p:cNvPr>
          <p:cNvGrpSpPr/>
          <p:nvPr/>
        </p:nvGrpSpPr>
        <p:grpSpPr>
          <a:xfrm>
            <a:off x="6725472" y="2637851"/>
            <a:ext cx="4663877" cy="3988042"/>
            <a:chOff x="6656316" y="2588821"/>
            <a:chExt cx="4823434" cy="4201042"/>
          </a:xfrm>
        </p:grpSpPr>
        <p:pic>
          <p:nvPicPr>
            <p:cNvPr id="7176" name="Picture 8" descr="5">
              <a:extLst>
                <a:ext uri="{FF2B5EF4-FFF2-40B4-BE49-F238E27FC236}">
                  <a16:creationId xmlns:a16="http://schemas.microsoft.com/office/drawing/2014/main" id="{205D350B-F32D-4CB5-87B1-C6E90B9BC9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6"/>
            <a:stretch/>
          </p:blipFill>
          <p:spPr bwMode="auto">
            <a:xfrm>
              <a:off x="6656316" y="2588821"/>
              <a:ext cx="4823434" cy="420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AE80923-D697-4D0F-8E76-0D25A7867B50}"/>
                </a:ext>
              </a:extLst>
            </p:cNvPr>
            <p:cNvSpPr/>
            <p:nvPr/>
          </p:nvSpPr>
          <p:spPr>
            <a:xfrm>
              <a:off x="7920841" y="2701361"/>
              <a:ext cx="403761" cy="252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23616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6655252" y="1450082"/>
            <a:ext cx="5174075" cy="431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Беларуси используются </a:t>
            </a:r>
            <a:r>
              <a:rPr lang="ru-RU" b="1" dirty="0"/>
              <a:t>биомасса </a:t>
            </a:r>
            <a:r>
              <a:rPr lang="ru-RU" b="1" dirty="0">
                <a:solidFill>
                  <a:srgbClr val="C00000"/>
                </a:solidFill>
              </a:rPr>
              <a:t>(97 %)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(торфяное топливо, дрова, отходы древесины, растениеводства), </a:t>
            </a:r>
            <a:r>
              <a:rPr lang="ru-RU" b="1" dirty="0"/>
              <a:t>энергия солнца, воды, ветра, биогаз </a:t>
            </a:r>
            <a:r>
              <a:rPr lang="ru-RU" b="1" dirty="0">
                <a:solidFill>
                  <a:srgbClr val="C00000"/>
                </a:solidFill>
              </a:rPr>
              <a:t>(3 %)</a:t>
            </a:r>
            <a:r>
              <a:rPr lang="ru-RU" dirty="0"/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Фактическая электрогенерирующая </a:t>
            </a:r>
            <a:r>
              <a:rPr lang="ru-RU" u="sng" dirty="0"/>
              <a:t>мощность</a:t>
            </a:r>
            <a:r>
              <a:rPr lang="ru-RU" dirty="0"/>
              <a:t> установок ВИЭ за последние 13 лет </a:t>
            </a:r>
            <a:r>
              <a:rPr lang="ru-RU" b="1" dirty="0"/>
              <a:t>выросла в </a:t>
            </a:r>
            <a:br>
              <a:rPr lang="ru-RU" b="1" dirty="0"/>
            </a:br>
            <a:r>
              <a:rPr lang="ru-RU" b="1" dirty="0"/>
              <a:t>14 раз </a:t>
            </a:r>
            <a:r>
              <a:rPr lang="ru-RU" dirty="0"/>
              <a:t>и составила 630 МВт на начало 2023 года.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системе жилищно-коммунального хозяйства насчитывается около 3,8 тыс. котельных, из которых 73% работают с использованием биотоплива.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Ежегодно в стране экономится почти </a:t>
            </a:r>
            <a:r>
              <a:rPr lang="ru-RU" b="1" dirty="0"/>
              <a:t>1 млн. тонн условного топлива </a:t>
            </a:r>
            <a:r>
              <a:rPr lang="ru-RU" dirty="0"/>
              <a:t>за счет выполняемых мероприятий по энергосбережению и внедрения ВИЭ. Этот </a:t>
            </a:r>
            <a:r>
              <a:rPr lang="ru-RU" b="1" dirty="0">
                <a:solidFill>
                  <a:srgbClr val="C00000"/>
                </a:solidFill>
              </a:rPr>
              <a:t>вклад в предотвращение глобального изменения климата</a:t>
            </a:r>
            <a:r>
              <a:rPr lang="ru-RU" dirty="0"/>
              <a:t>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55201" y="4253486"/>
            <a:ext cx="594559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Для Беларуси тема обеспечения энергетической безопасности и повышения энергетической независимости путем использования местных видов топлива, в том числе возобновляемых источников энергии, весьма актуальна. В стране на законодательном уровне созданы благоприятные условия для развития ВИЭ.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Старт для развития зеленой энергетики фактически был дан в </a:t>
            </a:r>
            <a:r>
              <a:rPr lang="ru-RU" b="1" dirty="0"/>
              <a:t>2010 году </a:t>
            </a:r>
            <a:r>
              <a:rPr lang="ru-RU" dirty="0"/>
              <a:t>с принятием </a:t>
            </a:r>
            <a:r>
              <a:rPr lang="ru-RU" b="1" dirty="0"/>
              <a:t>Закона «О возобновляемых источниках энергии».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C62A67-DEB7-416D-887B-FE0B8F3CB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1" y="3682373"/>
            <a:ext cx="367330" cy="367330"/>
          </a:xfrm>
          <a:prstGeom prst="rect">
            <a:avLst/>
          </a:prstGeom>
        </p:spPr>
      </p:pic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67C22F9D-2CCC-4FCD-BF17-BFD752BE35E4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A268E58-B02D-4203-A70E-528EC6858AC6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220" name="Picture 4">
            <a:extLst>
              <a:ext uri="{FF2B5EF4-FFF2-40B4-BE49-F238E27FC236}">
                <a16:creationId xmlns:a16="http://schemas.microsoft.com/office/drawing/2014/main" id="{DAE05516-6D56-4ECD-9C1B-FAB43B924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13" y="1483183"/>
            <a:ext cx="5338181" cy="26684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B3AADBC7-FACC-4BB5-8CB5-B3899F127FD9}"/>
              </a:ext>
            </a:extLst>
          </p:cNvPr>
          <p:cNvSpPr/>
          <p:nvPr/>
        </p:nvSpPr>
        <p:spPr>
          <a:xfrm>
            <a:off x="592061" y="355942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9F839-F02F-4870-94EF-7C14EF710BF3}"/>
              </a:ext>
            </a:extLst>
          </p:cNvPr>
          <p:cNvSpPr txBox="1"/>
          <p:nvPr/>
        </p:nvSpPr>
        <p:spPr>
          <a:xfrm>
            <a:off x="1682398" y="3866038"/>
            <a:ext cx="8819355" cy="2478977"/>
          </a:xfrm>
          <a:prstGeom prst="roundRect">
            <a:avLst/>
          </a:prstGeom>
          <a:solidFill>
            <a:srgbClr val="9EB9DA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x-none"/>
            </a:defPPr>
            <a:lvl1pPr marL="285750" indent="-285750" algn="just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600" i="0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indent="0">
              <a:buNone/>
            </a:pPr>
            <a:r>
              <a:rPr lang="ru-RU" sz="1800" dirty="0"/>
              <a:t>Человечество использовало возобновляемые источники энергии (ВИЭ) с давних времен. </a:t>
            </a:r>
          </a:p>
          <a:p>
            <a:pPr marL="0" indent="0">
              <a:buNone/>
            </a:pPr>
            <a:r>
              <a:rPr lang="ru-RU" sz="1800" dirty="0"/>
              <a:t>Первая известная </a:t>
            </a:r>
            <a:r>
              <a:rPr lang="ru-RU" sz="1800" b="1" dirty="0"/>
              <a:t>мельница</a:t>
            </a:r>
            <a:r>
              <a:rPr lang="ru-RU" sz="1800" dirty="0"/>
              <a:t> на реке Свислочь упоминается еще во времена основания Минска, а первые </a:t>
            </a:r>
            <a:r>
              <a:rPr lang="ru-RU" sz="1800" b="1" dirty="0"/>
              <a:t>ветряные мельницы </a:t>
            </a:r>
            <a:r>
              <a:rPr lang="ru-RU" sz="1800" dirty="0"/>
              <a:t>– </a:t>
            </a:r>
            <a:r>
              <a:rPr lang="ru-RU" sz="1800" b="1" dirty="0">
                <a:solidFill>
                  <a:srgbClr val="C00000"/>
                </a:solidFill>
              </a:rPr>
              <a:t>«</a:t>
            </a:r>
            <a:r>
              <a:rPr lang="ru-RU" sz="1800" b="1" dirty="0" err="1">
                <a:solidFill>
                  <a:srgbClr val="C00000"/>
                </a:solidFill>
              </a:rPr>
              <a:t>вежы</a:t>
            </a:r>
            <a:r>
              <a:rPr lang="ru-RU" sz="1800" b="1" dirty="0">
                <a:solidFill>
                  <a:srgbClr val="C00000"/>
                </a:solidFill>
              </a:rPr>
              <a:t> </a:t>
            </a:r>
            <a:r>
              <a:rPr lang="ru-RU" sz="1800" b="1" dirty="0" err="1">
                <a:solidFill>
                  <a:srgbClr val="C00000"/>
                </a:solidFill>
              </a:rPr>
              <a:t>млыновы</a:t>
            </a:r>
            <a:r>
              <a:rPr lang="ru-RU" sz="1800" b="1" dirty="0">
                <a:solidFill>
                  <a:srgbClr val="C00000"/>
                </a:solidFill>
              </a:rPr>
              <a:t>»</a:t>
            </a:r>
            <a:r>
              <a:rPr lang="ru-RU" sz="1800" dirty="0"/>
              <a:t> – в XVI веке. </a:t>
            </a:r>
          </a:p>
          <a:p>
            <a:pPr marL="0" indent="0">
              <a:buNone/>
            </a:pPr>
            <a:r>
              <a:rPr lang="ru-RU" sz="1800" dirty="0"/>
              <a:t>В </a:t>
            </a:r>
            <a:r>
              <a:rPr lang="ru-RU" sz="1800" b="1" dirty="0"/>
              <a:t>1840 году </a:t>
            </a:r>
            <a:r>
              <a:rPr lang="ru-RU" sz="1800" dirty="0"/>
              <a:t>в Минской губернии было уже </a:t>
            </a:r>
            <a:r>
              <a:rPr lang="ru-RU" sz="1800" b="1" dirty="0"/>
              <a:t>315 ветряков</a:t>
            </a:r>
            <a:r>
              <a:rPr lang="ru-RU" sz="1800" dirty="0"/>
              <a:t>. </a:t>
            </a:r>
          </a:p>
          <a:p>
            <a:pPr marL="0" indent="0">
              <a:buNone/>
            </a:pPr>
            <a:r>
              <a:rPr lang="ru-RU" sz="1800" dirty="0"/>
              <a:t>В начале </a:t>
            </a:r>
            <a:r>
              <a:rPr lang="ru-RU" sz="1800" b="1" dirty="0"/>
              <a:t>1860</a:t>
            </a:r>
            <a:r>
              <a:rPr lang="ru-RU" sz="1800" dirty="0"/>
              <a:t>-х в Гродненской губернии из </a:t>
            </a:r>
            <a:r>
              <a:rPr lang="ru-RU" sz="1800" b="1" dirty="0"/>
              <a:t>1 123 мельниц </a:t>
            </a:r>
            <a:r>
              <a:rPr lang="ru-RU" sz="1800" dirty="0"/>
              <a:t>347 были ветряными, 592 – водяными, 157 – конными. </a:t>
            </a:r>
          </a:p>
          <a:p>
            <a:pPr marL="0" indent="0">
              <a:buNone/>
            </a:pPr>
            <a:r>
              <a:rPr lang="ru-RU" sz="1800" dirty="0"/>
              <a:t>А в конце </a:t>
            </a:r>
            <a:r>
              <a:rPr lang="ru-RU" sz="1800" b="1" dirty="0"/>
              <a:t>1950</a:t>
            </a:r>
            <a:r>
              <a:rPr lang="ru-RU" sz="1800" dirty="0"/>
              <a:t>-х на реках и прудах страны работало более </a:t>
            </a:r>
            <a:r>
              <a:rPr lang="ru-RU" sz="1800" b="1" dirty="0"/>
              <a:t>180 малых ГЭС</a:t>
            </a:r>
            <a:r>
              <a:rPr lang="ru-RU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27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8383978" y="1368947"/>
            <a:ext cx="3558627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Беларуси основной упор сделан на расширение использования </a:t>
            </a:r>
            <a:r>
              <a:rPr lang="ru-RU" b="1" dirty="0"/>
              <a:t>древесного топлива</a:t>
            </a:r>
            <a:r>
              <a:rPr lang="ru-RU" dirty="0"/>
              <a:t>. При этом расширение использования лесных ресурсов должно происходить за счет комплексного использования отходов лесозаготовки и деревообработки.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00957" y="3488318"/>
            <a:ext cx="4627925" cy="323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Минске в конце 2022 года реализован пилотный проект </a:t>
            </a:r>
            <a:r>
              <a:rPr lang="ru-RU" b="1" i="1" dirty="0"/>
              <a:t>супербыстрого зарядного комплекса</a:t>
            </a:r>
            <a:r>
              <a:rPr lang="ru-RU" dirty="0"/>
              <a:t>, включающий зарядные станции для зарядки электробусов, </a:t>
            </a:r>
            <a:r>
              <a:rPr lang="ru-RU" dirty="0" err="1"/>
              <a:t>электрогрузовиков</a:t>
            </a:r>
            <a:r>
              <a:rPr lang="ru-RU" dirty="0"/>
              <a:t> и электромобилей с возможностью зарядки за </a:t>
            </a:r>
            <a:br>
              <a:rPr lang="ru-RU" dirty="0"/>
            </a:br>
            <a:r>
              <a:rPr lang="ru-RU" dirty="0"/>
              <a:t>10 минут на 300 км, систему накопления электрической энергии мощностью 400 кВт, а также магазин </a:t>
            </a:r>
            <a:r>
              <a:rPr lang="ru-RU" dirty="0" err="1"/>
              <a:t>безоператорной</a:t>
            </a:r>
            <a:r>
              <a:rPr lang="ru-RU" dirty="0"/>
              <a:t> торговли.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настоящее время в Беларуси функционирует более </a:t>
            </a:r>
            <a:r>
              <a:rPr lang="ru-RU" b="1" dirty="0"/>
              <a:t>800 электрических зарядных станций</a:t>
            </a:r>
            <a:r>
              <a:rPr lang="ru-RU" dirty="0"/>
              <a:t>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C62A67-DEB7-416D-887B-FE0B8F3CB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04" y="3607088"/>
            <a:ext cx="367330" cy="367330"/>
          </a:xfrm>
          <a:prstGeom prst="rect">
            <a:avLst/>
          </a:prstGeom>
        </p:spPr>
      </p:pic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DF208DA6-DAF5-40EE-B6DD-1E2C852B1387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E1612FD-4884-4089-AC28-68D6058A520B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3D44509-2E21-4F6F-B9FD-29028058A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33" t="10333" b="13885"/>
          <a:stretch/>
        </p:blipFill>
        <p:spPr bwMode="auto">
          <a:xfrm>
            <a:off x="669621" y="1322528"/>
            <a:ext cx="3698985" cy="207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3563FB-BAB9-4E6E-B34D-B7C033B270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-1549"/>
          <a:stretch/>
        </p:blipFill>
        <p:spPr>
          <a:xfrm>
            <a:off x="5278772" y="1448146"/>
            <a:ext cx="3053336" cy="1980854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11A0E902-BD57-4161-A1F2-9133E21A419C}"/>
              </a:ext>
            </a:extLst>
          </p:cNvPr>
          <p:cNvSpPr/>
          <p:nvPr/>
        </p:nvSpPr>
        <p:spPr>
          <a:xfrm>
            <a:off x="7781026" y="346551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C75FB0-3341-424B-A163-0CCBCC85E46F}"/>
              </a:ext>
            </a:extLst>
          </p:cNvPr>
          <p:cNvSpPr txBox="1"/>
          <p:nvPr/>
        </p:nvSpPr>
        <p:spPr>
          <a:xfrm>
            <a:off x="5287039" y="4113636"/>
            <a:ext cx="661227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/>
              <a:t>В качестве источника древесного топлива могут служить: </a:t>
            </a:r>
          </a:p>
          <a:p>
            <a:pPr algn="just">
              <a:lnSpc>
                <a:spcPct val="90000"/>
              </a:lnSpc>
            </a:pPr>
            <a:r>
              <a:rPr lang="ru-RU" dirty="0"/>
              <a:t>– древесина, поучаемая в процессе ухода и удалении излишков молодняка;</a:t>
            </a:r>
          </a:p>
          <a:p>
            <a:pPr algn="just">
              <a:lnSpc>
                <a:spcPct val="90000"/>
              </a:lnSpc>
            </a:pPr>
            <a:r>
              <a:rPr lang="ru-RU" dirty="0"/>
              <a:t> – древесина, поучаемая как побочный материал в процессе первых вырубок с целью прореживания; </a:t>
            </a:r>
          </a:p>
          <a:p>
            <a:pPr algn="just">
              <a:lnSpc>
                <a:spcPct val="90000"/>
              </a:lnSpc>
            </a:pPr>
            <a:r>
              <a:rPr lang="ru-RU" dirty="0"/>
              <a:t>– отходы, получаемые при проведении рубок главного пользования; </a:t>
            </a:r>
          </a:p>
          <a:p>
            <a:pPr algn="just">
              <a:lnSpc>
                <a:spcPct val="90000"/>
              </a:lnSpc>
            </a:pPr>
            <a:r>
              <a:rPr lang="ru-RU" dirty="0"/>
              <a:t>– древесина, получаемая из непригодных к использованию в промышленности деревьев.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D11F5ED-FEFD-431A-96DA-EE791C98D4D6}"/>
              </a:ext>
            </a:extLst>
          </p:cNvPr>
          <p:cNvGrpSpPr/>
          <p:nvPr/>
        </p:nvGrpSpPr>
        <p:grpSpPr>
          <a:xfrm>
            <a:off x="310535" y="224066"/>
            <a:ext cx="5462805" cy="6459224"/>
            <a:chOff x="170413" y="199388"/>
            <a:chExt cx="5462805" cy="645922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490713-9775-4BF0-9E70-81B420CE6B34}"/>
                </a:ext>
              </a:extLst>
            </p:cNvPr>
            <p:cNvSpPr txBox="1"/>
            <p:nvPr/>
          </p:nvSpPr>
          <p:spPr>
            <a:xfrm>
              <a:off x="170413" y="199388"/>
              <a:ext cx="5462805" cy="6459224"/>
            </a:xfrm>
            <a:prstGeom prst="roundRect">
              <a:avLst>
                <a:gd name="adj" fmla="val 6621"/>
              </a:avLst>
            </a:prstGeom>
            <a:solidFill>
              <a:srgbClr val="9EB9DA"/>
            </a:solidFill>
            <a:ln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x-none"/>
              </a:defPPr>
              <a:lvl1pPr indent="0" algn="just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None/>
                <a:defRPr sz="1600" i="0"/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ru-RU" dirty="0"/>
                <a:t>Первые в стране плантации </a:t>
              </a:r>
              <a:r>
                <a:rPr lang="ru-RU" b="1" dirty="0"/>
                <a:t>белой ивы </a:t>
              </a:r>
              <a:r>
                <a:rPr lang="ru-RU" dirty="0"/>
                <a:t>на полтора миллиона саженцев для производства топливной щепы заложат в </a:t>
              </a:r>
              <a:r>
                <a:rPr lang="ru-RU" b="1" dirty="0"/>
                <a:t>Кобринском районе Брестской области</a:t>
              </a:r>
              <a:r>
                <a:rPr lang="ru-RU" dirty="0"/>
                <a:t>. </a:t>
              </a:r>
            </a:p>
            <a:p>
              <a:r>
                <a:rPr lang="ru-RU" dirty="0"/>
                <a:t>Белая ива </a:t>
              </a:r>
              <a:r>
                <a:rPr lang="ru-RU" dirty="0">
                  <a:sym typeface="Symbol" panose="05050102010706020507" pitchFamily="18" charset="2"/>
                </a:rPr>
                <a:t></a:t>
              </a:r>
              <a:r>
                <a:rPr lang="ru-RU" dirty="0"/>
                <a:t> быстрорастущее дерево, используемое в качестве биотоплива, которое по калорийности не уступает дровам из березы. Из лозы ивы можно производить высокорентабельную топливную щепу. </a:t>
              </a:r>
            </a:p>
            <a:p>
              <a:r>
                <a:rPr lang="ru-RU" dirty="0"/>
                <a:t>В течение года в Кобринском районе высадят порядка </a:t>
              </a:r>
              <a:br>
                <a:rPr lang="ru-RU" dirty="0"/>
              </a:br>
              <a:r>
                <a:rPr lang="ru-RU" b="1" dirty="0"/>
                <a:t>1,5 миллиона саженцев на 200 гектарах</a:t>
              </a:r>
              <a:r>
                <a:rPr lang="ru-RU" dirty="0"/>
                <a:t>. </a:t>
              </a:r>
            </a:p>
            <a:p>
              <a:r>
                <a:rPr lang="ru-RU" dirty="0"/>
                <a:t>Плантация может продуктивно служить до 30 лет. Она не требует хороших почв, достаточно даже обедневших торфяников.</a:t>
              </a:r>
            </a:p>
            <a:p>
              <a:r>
                <a:rPr lang="ru-RU" dirty="0"/>
                <a:t>Из </a:t>
              </a:r>
              <a:r>
                <a:rPr lang="ru-RU" b="1" dirty="0"/>
                <a:t>48 котельных </a:t>
              </a:r>
              <a:r>
                <a:rPr lang="ru-RU" dirty="0"/>
                <a:t>в Кобринском районе </a:t>
              </a:r>
              <a:r>
                <a:rPr lang="ru-RU" b="1" dirty="0">
                  <a:solidFill>
                    <a:srgbClr val="C00000"/>
                  </a:solidFill>
                </a:rPr>
                <a:t>11</a:t>
              </a:r>
              <a:r>
                <a:rPr lang="ru-RU" dirty="0"/>
                <a:t> работают </a:t>
              </a:r>
              <a:r>
                <a:rPr lang="ru-RU" u="sng" dirty="0"/>
                <a:t>на местных видах топлива</a:t>
              </a:r>
              <a:r>
                <a:rPr lang="ru-RU" dirty="0"/>
                <a:t>. </a:t>
              </a:r>
            </a:p>
            <a:p>
              <a:r>
                <a:rPr lang="ru-RU" dirty="0"/>
                <a:t>Каждый год нужно не меньше 80 тысяч кубических метров щепы. </a:t>
              </a:r>
              <a:r>
                <a:rPr lang="ru-RU" dirty="0" err="1"/>
                <a:t>Бо҆льшую</a:t>
              </a:r>
              <a:r>
                <a:rPr lang="ru-RU" dirty="0"/>
                <a:t> часть будут получать своими силами, благодаря плантациям белой ивы. По оценкам специалистов, сырье собственного производства обойдется в три раза дешевле. </a:t>
              </a:r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86040DA-7E57-4B1F-AC85-D427B5599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3627" y="4722443"/>
              <a:ext cx="3215230" cy="1797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059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462982" y="1368947"/>
            <a:ext cx="5462805" cy="342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Новые технологии, основанные на преобразовании </a:t>
            </a:r>
            <a:r>
              <a:rPr lang="ru-RU" sz="1700" b="1" dirty="0"/>
              <a:t>солнечной энергии</a:t>
            </a:r>
            <a:r>
              <a:rPr lang="ru-RU" sz="1700" dirty="0"/>
              <a:t>, постепенно получают прописку в Беларуси.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Одна из первых солнечных фотоэлектрических установок в Беларуси создана в </a:t>
            </a:r>
            <a:r>
              <a:rPr lang="ru-RU" sz="1700" b="1" dirty="0"/>
              <a:t>1996 году </a:t>
            </a:r>
            <a:r>
              <a:rPr lang="ru-RU" sz="1700" dirty="0"/>
              <a:t>для энергоснабжения исследовательской станции </a:t>
            </a:r>
            <a:r>
              <a:rPr lang="ru-RU" sz="1700" dirty="0" err="1"/>
              <a:t>Масаны</a:t>
            </a:r>
            <a:r>
              <a:rPr lang="ru-RU" sz="1700" dirty="0"/>
              <a:t> имени В.Н. Федорова в Полесском государственном радиационно-экологическом заповеднике.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Сегодня Беларусь располагает </a:t>
            </a:r>
            <a:r>
              <a:rPr lang="ru-RU" sz="1700" b="1" dirty="0"/>
              <a:t>95 солнечными установками </a:t>
            </a:r>
            <a:r>
              <a:rPr lang="ru-RU" sz="1700" dirty="0"/>
              <a:t>общей мощностью 154,81 МВт.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Беларуси зарегистрировано более </a:t>
            </a:r>
            <a:br>
              <a:rPr lang="ru-RU" dirty="0"/>
            </a:br>
            <a:r>
              <a:rPr lang="ru-RU" b="1" dirty="0"/>
              <a:t>360 установок </a:t>
            </a:r>
            <a:r>
              <a:rPr lang="ru-RU" dirty="0"/>
              <a:t>по использованию возобновляемой энергетики, суммарно это около 600 МВт.</a:t>
            </a:r>
          </a:p>
        </p:txBody>
      </p: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DF208DA6-DAF5-40EE-B6DD-1E2C852B1387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E1612FD-4884-4089-AC28-68D6058A520B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Белорус установил в доме 20 солнечных батарей. Сколько энергии они дают в  жару?">
            <a:extLst>
              <a:ext uri="{FF2B5EF4-FFF2-40B4-BE49-F238E27FC236}">
                <a16:creationId xmlns:a16="http://schemas.microsoft.com/office/drawing/2014/main" id="{EC110444-EB8C-485F-B3EB-EDD1FE2CA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2" r="13101"/>
          <a:stretch/>
        </p:blipFill>
        <p:spPr bwMode="auto">
          <a:xfrm>
            <a:off x="1152884" y="4780943"/>
            <a:ext cx="2849100" cy="18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0C8201FD-F929-41EC-97BD-71CF16DDFDB0}"/>
              </a:ext>
            </a:extLst>
          </p:cNvPr>
          <p:cNvSpPr/>
          <p:nvPr/>
        </p:nvSpPr>
        <p:spPr>
          <a:xfrm>
            <a:off x="4123318" y="5234600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D013B6-FB9A-4FF1-8D22-EB1E7453D5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94" y="5828084"/>
            <a:ext cx="367330" cy="36733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6C5DB6B-98E8-4CCB-A363-E31DB0AC63FF}"/>
              </a:ext>
            </a:extLst>
          </p:cNvPr>
          <p:cNvSpPr/>
          <p:nvPr/>
        </p:nvSpPr>
        <p:spPr>
          <a:xfrm>
            <a:off x="6096000" y="4005817"/>
            <a:ext cx="5889292" cy="216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номинации </a:t>
            </a:r>
            <a:r>
              <a:rPr lang="ru-RU" b="1" dirty="0"/>
              <a:t>«Энергетика, в том числе атомная энергетика, и энергоэффективность» </a:t>
            </a:r>
            <a:r>
              <a:rPr lang="ru-RU" dirty="0"/>
              <a:t>проекта «100 идей для Беларуси»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стал финалистом </a:t>
            </a:r>
            <a:r>
              <a:rPr lang="ru-RU" b="1" dirty="0">
                <a:solidFill>
                  <a:srgbClr val="C00000"/>
                </a:solidFill>
              </a:rPr>
              <a:t>Владислав </a:t>
            </a:r>
            <a:r>
              <a:rPr lang="ru-RU" b="1" dirty="0" err="1">
                <a:solidFill>
                  <a:srgbClr val="C00000"/>
                </a:solidFill>
              </a:rPr>
              <a:t>Юхович</a:t>
            </a:r>
            <a:r>
              <a:rPr lang="ru-RU" dirty="0"/>
              <a:t>, учащийся </a:t>
            </a:r>
            <a:r>
              <a:rPr lang="ru-RU" dirty="0" err="1"/>
              <a:t>Негорельской</a:t>
            </a:r>
            <a:r>
              <a:rPr lang="ru-RU" dirty="0"/>
              <a:t> средней школы №1 Дзержинского района.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Под кураторством учителя физики и астрономии Анны Титовой Влад придумал </a:t>
            </a:r>
            <a:r>
              <a:rPr lang="ru-RU" b="1" dirty="0"/>
              <a:t>автономную систему слежения и переработки солнечной энергии </a:t>
            </a:r>
            <a:r>
              <a:rPr lang="ru-RU" b="1" dirty="0" err="1">
                <a:solidFill>
                  <a:srgbClr val="C00000"/>
                </a:solidFill>
              </a:rPr>
              <a:t>Solar</a:t>
            </a:r>
            <a:r>
              <a:rPr lang="ru-RU" b="1" dirty="0">
                <a:solidFill>
                  <a:srgbClr val="C00000"/>
                </a:solidFill>
              </a:rPr>
              <a:t> Energy</a:t>
            </a:r>
            <a:r>
              <a:rPr lang="ru-RU" dirty="0"/>
              <a:t>.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EEA34B3-CD8C-477C-B2A7-096A490DF468}"/>
              </a:ext>
            </a:extLst>
          </p:cNvPr>
          <p:cNvGrpSpPr/>
          <p:nvPr/>
        </p:nvGrpSpPr>
        <p:grpSpPr>
          <a:xfrm>
            <a:off x="7159131" y="1445662"/>
            <a:ext cx="3105296" cy="2308326"/>
            <a:chOff x="477529" y="1481937"/>
            <a:chExt cx="3105296" cy="2308326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0EE0371-08F6-41B5-8424-B88B843FD9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0" r="15170" b="21921"/>
            <a:stretch/>
          </p:blipFill>
          <p:spPr bwMode="auto">
            <a:xfrm>
              <a:off x="477529" y="1481937"/>
              <a:ext cx="3105296" cy="230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8DE080-A489-4805-BE5D-CBB02A3C2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2290" r="11214"/>
            <a:stretch/>
          </p:blipFill>
          <p:spPr>
            <a:xfrm>
              <a:off x="2551939" y="3036106"/>
              <a:ext cx="1030886" cy="75415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29" name="Овал 28">
            <a:extLst>
              <a:ext uri="{FF2B5EF4-FFF2-40B4-BE49-F238E27FC236}">
                <a16:creationId xmlns:a16="http://schemas.microsoft.com/office/drawing/2014/main" id="{49269B56-7AF2-4D09-84D2-B040CC4C9DDB}"/>
              </a:ext>
            </a:extLst>
          </p:cNvPr>
          <p:cNvSpPr/>
          <p:nvPr/>
        </p:nvSpPr>
        <p:spPr>
          <a:xfrm>
            <a:off x="10415053" y="154025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EC09F40-EDBE-4487-A46B-1090A4AEE0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40" y="2212566"/>
            <a:ext cx="367330" cy="36733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CDC6901-3A81-4352-8B2F-4519F7907CC7}"/>
              </a:ext>
            </a:extLst>
          </p:cNvPr>
          <p:cNvSpPr txBox="1"/>
          <p:nvPr/>
        </p:nvSpPr>
        <p:spPr>
          <a:xfrm>
            <a:off x="5795158" y="3972147"/>
            <a:ext cx="6147447" cy="2528691"/>
          </a:xfrm>
          <a:prstGeom prst="roundRect">
            <a:avLst>
              <a:gd name="adj" fmla="val 6621"/>
            </a:avLst>
          </a:prstGeom>
          <a:solidFill>
            <a:srgbClr val="9EB9DA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x-none"/>
            </a:defPPr>
            <a:lvl1pPr indent="0" algn="just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None/>
              <a:defRPr sz="1600" i="0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800" dirty="0"/>
              <a:t>Влад заметил, что стационарные батареи максимально накапливают энергию, если солнечные лучи попадают на них под углом в </a:t>
            </a:r>
            <a:r>
              <a:rPr lang="ru-RU" sz="1800" b="1" dirty="0"/>
              <a:t>90 градусов</a:t>
            </a:r>
            <a:r>
              <a:rPr lang="ru-RU" sz="1800" dirty="0"/>
              <a:t>. Часов, когда Солнце находится на нужной высоте, в сутках немного.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800" dirty="0"/>
              <a:t>Поэтому он решил усовершенствовать технологию: прикрепить к панели датчики, которые будут улавливать солнечный свет и поворачивать к нему батарею</a:t>
            </a:r>
            <a:r>
              <a:rPr lang="ru-RU" sz="1600" dirty="0"/>
              <a:t>. </a:t>
            </a:r>
            <a:r>
              <a:rPr lang="ru-RU" sz="1600" i="1" dirty="0"/>
              <a:t>То есть если солнце светит с юга, то панель повернется именно в ту сторону.</a:t>
            </a:r>
            <a:endParaRPr lang="ru-RU" i="1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ABE0BA9-C3DD-45D6-9B1E-5B6D3C8DE620}"/>
              </a:ext>
            </a:extLst>
          </p:cNvPr>
          <p:cNvGrpSpPr/>
          <p:nvPr/>
        </p:nvGrpSpPr>
        <p:grpSpPr>
          <a:xfrm>
            <a:off x="4832196" y="122538"/>
            <a:ext cx="6375213" cy="6508742"/>
            <a:chOff x="464010" y="337704"/>
            <a:chExt cx="5462805" cy="650874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222D5E-1B64-4F33-A9AB-61BCB06502A1}"/>
                </a:ext>
              </a:extLst>
            </p:cNvPr>
            <p:cNvSpPr txBox="1"/>
            <p:nvPr/>
          </p:nvSpPr>
          <p:spPr>
            <a:xfrm>
              <a:off x="464010" y="337704"/>
              <a:ext cx="5462805" cy="6508742"/>
            </a:xfrm>
            <a:prstGeom prst="roundRect">
              <a:avLst>
                <a:gd name="adj" fmla="val 6621"/>
              </a:avLst>
            </a:prstGeom>
            <a:solidFill>
              <a:srgbClr val="9EB9DA"/>
            </a:solidFill>
            <a:ln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x-none"/>
              </a:defPPr>
              <a:lvl1pPr indent="0" algn="just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None/>
                <a:defRPr sz="1600" i="0"/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ru-RU" sz="1800" b="1" i="0" dirty="0"/>
                <a:t>Брагинский район </a:t>
              </a:r>
              <a:r>
                <a:rPr lang="ru-RU" sz="1800" i="0" dirty="0"/>
                <a:t>– самый южный. Первый в стране солнечный парк появился именно здесь. Он по-прежнему входит в тройку крупнейших </a:t>
              </a:r>
              <a:r>
                <a:rPr lang="ru-RU" sz="1800" i="0" dirty="0" err="1"/>
                <a:t>фотогигантов</a:t>
              </a:r>
              <a:r>
                <a:rPr lang="ru-RU" sz="1800" i="0" dirty="0"/>
                <a:t> страны: представьте себе </a:t>
              </a:r>
              <a:r>
                <a:rPr lang="ru-RU" sz="1800" b="1" i="0" dirty="0"/>
                <a:t>60 футбольных полей</a:t>
              </a:r>
              <a:r>
                <a:rPr lang="ru-RU" sz="1800" i="0" dirty="0"/>
                <a:t>, на которых разместилось </a:t>
              </a:r>
              <a:r>
                <a:rPr lang="ru-RU" sz="1800" b="1" i="0" dirty="0">
                  <a:solidFill>
                    <a:srgbClr val="C00000"/>
                  </a:solidFill>
                </a:rPr>
                <a:t>90 тысяч солнечных батарей</a:t>
              </a:r>
              <a:r>
                <a:rPr lang="ru-RU" sz="1800" i="0" dirty="0"/>
                <a:t>! </a:t>
              </a:r>
            </a:p>
            <a:p>
              <a:pPr>
                <a:spcAft>
                  <a:spcPts val="300"/>
                </a:spcAft>
              </a:pPr>
              <a:r>
                <a:rPr lang="ru-RU" sz="1800" i="0" dirty="0"/>
                <a:t>Объем вложенных инвестиций – 24 млн евро. Станция работает с 2016 года, и за это время выработано более 100 млн </a:t>
              </a:r>
              <a:r>
                <a:rPr lang="ru-RU" sz="1800" i="0" dirty="0" err="1"/>
                <a:t>кВт·ч</a:t>
              </a:r>
              <a:r>
                <a:rPr lang="ru-RU" sz="1800" i="0" dirty="0"/>
                <a:t>. Мощности </a:t>
              </a:r>
              <a:r>
                <a:rPr lang="ru-RU" sz="1800" i="0" dirty="0" err="1"/>
                <a:t>фотоэлектростанции</a:t>
              </a:r>
              <a:r>
                <a:rPr lang="ru-RU" sz="1800" i="0" dirty="0"/>
                <a:t> хватит, чтобы обеспечить Брагинский, Кормянский и Хойникский районы. </a:t>
              </a:r>
            </a:p>
            <a:p>
              <a:pPr>
                <a:spcAft>
                  <a:spcPts val="300"/>
                </a:spcAft>
              </a:pPr>
              <a:r>
                <a:rPr lang="ru-RU" sz="1800" i="0" dirty="0"/>
                <a:t>Чтобы связать между собой все панели и оборудование электростанции, строители проложили более 730 км кабелей – это больше, чем от Минска до Москвы!</a:t>
              </a:r>
            </a:p>
            <a:p>
              <a:pPr>
                <a:spcAft>
                  <a:spcPts val="300"/>
                </a:spcAft>
              </a:pPr>
              <a:r>
                <a:rPr lang="ru-RU" sz="1800" i="0" u="sng" dirty="0"/>
                <a:t>Самая большая </a:t>
              </a:r>
              <a:r>
                <a:rPr lang="ru-RU" sz="1800" i="0" u="sng" dirty="0" err="1"/>
                <a:t>фотоэлектростанция</a:t>
              </a:r>
              <a:r>
                <a:rPr lang="ru-RU" sz="1800" i="0" dirty="0"/>
                <a:t> раскинулась на </a:t>
              </a:r>
              <a:br>
                <a:rPr lang="ru-RU" sz="1800" i="0" dirty="0"/>
              </a:br>
              <a:r>
                <a:rPr lang="ru-RU" sz="1800" b="1" i="0" dirty="0"/>
                <a:t>115 гектарах под Речицей</a:t>
              </a:r>
              <a:r>
                <a:rPr lang="ru-RU" sz="1800" i="0" dirty="0"/>
                <a:t>. Ежегодно такая электростанция позволяет сэкономить более 9,7 тысячи тонн углеводородного топлива, снижает выброс загрязняющих веществ на 278 тонн. </a:t>
              </a:r>
              <a:endParaRPr lang="ru-RU" sz="1800" dirty="0"/>
            </a:p>
            <a:p>
              <a:endParaRPr lang="ru-RU" sz="1800" dirty="0"/>
            </a:p>
            <a:p>
              <a:endParaRPr lang="ru-RU" sz="1800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</p:txBody>
        </p:sp>
        <p:pic>
          <p:nvPicPr>
            <p:cNvPr id="1028" name="Picture 4" descr="फ़ोटो के बारे में कोई जानकारी नहीं दी गई है.">
              <a:extLst>
                <a:ext uri="{FF2B5EF4-FFF2-40B4-BE49-F238E27FC236}">
                  <a16:creationId xmlns:a16="http://schemas.microsoft.com/office/drawing/2014/main" id="{35B58394-B8C6-455A-8EBF-803BEE89A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430" y="4892525"/>
              <a:ext cx="2930793" cy="1824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655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252674" y="3534132"/>
            <a:ext cx="5711664" cy="331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стране построено </a:t>
            </a:r>
            <a:r>
              <a:rPr lang="ru-RU" b="1" dirty="0"/>
              <a:t>109 ветроэнергетических установок </a:t>
            </a:r>
            <a:r>
              <a:rPr lang="ru-RU" dirty="0"/>
              <a:t>суммарной мощностью 218,09 МВт, большая часть из которых расположена в Гродненской и Могилевской областях.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Первая ветроэнергетическая установка была сооружена в </a:t>
            </a:r>
            <a:r>
              <a:rPr lang="ru-RU" b="1" dirty="0"/>
              <a:t>2011 году</a:t>
            </a:r>
            <a:r>
              <a:rPr lang="ru-RU" dirty="0"/>
              <a:t> в </a:t>
            </a:r>
            <a:r>
              <a:rPr lang="ru-RU" b="1" dirty="0" err="1"/>
              <a:t>Новогрудке</a:t>
            </a:r>
            <a:r>
              <a:rPr lang="ru-RU" dirty="0"/>
              <a:t>. Ее мощность составила 1,5 МВт.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Работу энергосберегающего объекта оценили и пришли к выводу: получать киловатты из воздуха выгодно. Сейчас в районе работает уже 20 ветроустановок разных мощностей. Под </a:t>
            </a:r>
            <a:r>
              <a:rPr lang="ru-RU" dirty="0" err="1"/>
              <a:t>Грабниками</a:t>
            </a:r>
            <a:r>
              <a:rPr lang="ru-RU" dirty="0"/>
              <a:t> раскинулся и самый большой в стране </a:t>
            </a:r>
            <a:r>
              <a:rPr lang="ru-RU" dirty="0" err="1"/>
              <a:t>ветропарк</a:t>
            </a:r>
            <a:r>
              <a:rPr lang="ru-RU" dirty="0"/>
              <a:t> мощностью 9 МВт.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6116008" y="3547835"/>
            <a:ext cx="5846605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/>
              <a:t>В Беларуси </a:t>
            </a:r>
            <a:r>
              <a:rPr lang="ru-RU" b="1" dirty="0"/>
              <a:t>20 800 рек</a:t>
            </a:r>
            <a:r>
              <a:rPr lang="ru-RU" b="1" i="1" dirty="0"/>
              <a:t> </a:t>
            </a:r>
            <a:r>
              <a:rPr lang="ru-RU" i="1" dirty="0"/>
              <a:t>– больших и малых</a:t>
            </a:r>
            <a:r>
              <a:rPr lang="ru-RU" dirty="0"/>
              <a:t> – общей протяженностью более </a:t>
            </a:r>
            <a:r>
              <a:rPr lang="ru-RU" b="1" dirty="0"/>
              <a:t>90 тысяч километров</a:t>
            </a:r>
            <a:r>
              <a:rPr lang="ru-RU" dirty="0"/>
              <a:t>. Однако преобразовать их природную силу в электроэнергию можно далеко не везде. Самые перспективные для получения альтернативных киловатт – </a:t>
            </a:r>
            <a:r>
              <a:rPr lang="ru-RU" b="1" dirty="0"/>
              <a:t>Западная Двина</a:t>
            </a:r>
            <a:r>
              <a:rPr lang="ru-RU" dirty="0"/>
              <a:t>, </a:t>
            </a:r>
            <a:r>
              <a:rPr lang="ru-RU" b="1" dirty="0"/>
              <a:t>Неман и Днепр</a:t>
            </a:r>
            <a:r>
              <a:rPr lang="ru-RU" dirty="0"/>
              <a:t>. </a:t>
            </a:r>
          </a:p>
          <a:p>
            <a:pPr algn="just">
              <a:lnSpc>
                <a:spcPct val="90000"/>
              </a:lnSpc>
            </a:pPr>
            <a:r>
              <a:rPr lang="ru-RU" dirty="0"/>
              <a:t>В </a:t>
            </a:r>
            <a:r>
              <a:rPr lang="ru-RU" b="1" dirty="0"/>
              <a:t>2020 году </a:t>
            </a:r>
            <a:r>
              <a:rPr lang="ru-RU" dirty="0"/>
              <a:t>заработали </a:t>
            </a:r>
            <a:r>
              <a:rPr lang="ru-RU" b="1" dirty="0"/>
              <a:t>Витебская</a:t>
            </a:r>
            <a:r>
              <a:rPr lang="ru-RU" dirty="0"/>
              <a:t> и </a:t>
            </a:r>
            <a:r>
              <a:rPr lang="ru-RU" b="1" dirty="0"/>
              <a:t>Полоцкая</a:t>
            </a:r>
            <a:r>
              <a:rPr lang="ru-RU" dirty="0"/>
              <a:t> гидроэлектростанции — самые мощные в стране. Общая мощность объектов – 61 МВт, годовая выработка энергии – 250 млн кВт/ч. </a:t>
            </a:r>
          </a:p>
          <a:p>
            <a:pPr algn="just">
              <a:lnSpc>
                <a:spcPct val="90000"/>
              </a:lnSpc>
            </a:pPr>
            <a:r>
              <a:rPr lang="ru-RU" dirty="0"/>
              <a:t>Потенциальная мощность всех водотоков в Беларуси, по оценке специалистов, составляет 850 МВт. В Беларуси действуют </a:t>
            </a:r>
            <a:r>
              <a:rPr lang="ru-RU" b="1" dirty="0"/>
              <a:t>26 гидроэлектростанций</a:t>
            </a:r>
            <a:r>
              <a:rPr lang="ru-RU" dirty="0"/>
              <a:t>.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3AADBC7-FACC-4BB5-8CB5-B3899F127FD9}"/>
              </a:ext>
            </a:extLst>
          </p:cNvPr>
          <p:cNvSpPr/>
          <p:nvPr/>
        </p:nvSpPr>
        <p:spPr>
          <a:xfrm>
            <a:off x="5037818" y="245025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7C62A67-DEB7-416D-887B-FE0B8F3CB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605" y="3037343"/>
            <a:ext cx="367330" cy="367330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1B73E43D-1C02-4A4E-B969-2BC77117814A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7BBB124-292A-46C3-B088-0D10BBA8B99B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Много ли в Беларуси ветряных электростанций? | Вопрос-ответ | АиФ Аргументы  и факты в Беларуси">
            <a:extLst>
              <a:ext uri="{FF2B5EF4-FFF2-40B4-BE49-F238E27FC236}">
                <a16:creationId xmlns:a16="http://schemas.microsoft.com/office/drawing/2014/main" id="{5544CD1C-F05A-4D97-B9D8-2881D225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97" y="1187498"/>
            <a:ext cx="3472985" cy="23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1C6F74-EC0C-4469-A9AA-8915B37A1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064"/>
          <a:stretch/>
        </p:blipFill>
        <p:spPr bwMode="auto">
          <a:xfrm>
            <a:off x="6738987" y="1158024"/>
            <a:ext cx="4403682" cy="23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6ABEEDF-F8EF-437B-883E-0DDCB954060B}"/>
              </a:ext>
            </a:extLst>
          </p:cNvPr>
          <p:cNvGrpSpPr/>
          <p:nvPr/>
        </p:nvGrpSpPr>
        <p:grpSpPr>
          <a:xfrm>
            <a:off x="6023115" y="1159446"/>
            <a:ext cx="5093723" cy="5171146"/>
            <a:chOff x="6023115" y="1159446"/>
            <a:chExt cx="5093723" cy="517114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CDDD40-06C5-42BB-8E9A-E8FE67797C01}"/>
                </a:ext>
              </a:extLst>
            </p:cNvPr>
            <p:cNvSpPr txBox="1"/>
            <p:nvPr/>
          </p:nvSpPr>
          <p:spPr>
            <a:xfrm>
              <a:off x="6023115" y="1159446"/>
              <a:ext cx="5093723" cy="5171146"/>
            </a:xfrm>
            <a:prstGeom prst="roundRect">
              <a:avLst/>
            </a:prstGeom>
            <a:solidFill>
              <a:srgbClr val="9EB9DA"/>
            </a:solidFill>
            <a:ln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x-none"/>
              </a:defPPr>
              <a:lvl1pPr indent="0" algn="just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None/>
                <a:defRPr b="1" i="0"/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ru-RU" b="0" dirty="0"/>
                <a:t>Одна конструкция весит </a:t>
              </a:r>
              <a:r>
                <a:rPr lang="ru-RU" dirty="0">
                  <a:solidFill>
                    <a:srgbClr val="C00000"/>
                  </a:solidFill>
                </a:rPr>
                <a:t>200 тонн</a:t>
              </a:r>
              <a:r>
                <a:rPr lang="ru-RU" b="0" dirty="0"/>
                <a:t>. Чтобы надежно ее зафиксировать, потребуется около </a:t>
              </a:r>
              <a:r>
                <a:rPr lang="ru-RU" dirty="0"/>
                <a:t>500 тонн бетона </a:t>
              </a:r>
              <a:r>
                <a:rPr lang="ru-RU" b="0" dirty="0"/>
                <a:t>и около </a:t>
              </a:r>
              <a:r>
                <a:rPr lang="ru-RU" dirty="0"/>
                <a:t>40 тонн стальной арматуры</a:t>
              </a:r>
              <a:r>
                <a:rPr lang="ru-RU" b="0" dirty="0"/>
                <a:t>. </a:t>
              </a:r>
            </a:p>
            <a:p>
              <a:r>
                <a:rPr lang="ru-RU" b="0" dirty="0"/>
                <a:t>Высота установок в </a:t>
              </a:r>
              <a:r>
                <a:rPr lang="ru-RU" b="0" dirty="0" err="1"/>
                <a:t>Грабниках</a:t>
              </a:r>
              <a:r>
                <a:rPr lang="ru-RU" b="0" dirty="0"/>
                <a:t> – </a:t>
              </a:r>
              <a:r>
                <a:rPr lang="ru-RU" dirty="0">
                  <a:solidFill>
                    <a:srgbClr val="C00000"/>
                  </a:solidFill>
                </a:rPr>
                <a:t>80 метров</a:t>
              </a:r>
              <a:r>
                <a:rPr lang="ru-RU" b="0" dirty="0"/>
                <a:t>, длина лопасти – </a:t>
              </a:r>
              <a:r>
                <a:rPr lang="ru-RU" dirty="0"/>
                <a:t>40–42 метра</a:t>
              </a:r>
              <a:r>
                <a:rPr lang="ru-RU" b="0" dirty="0"/>
                <a:t>. Высшая точка – 120 метров. </a:t>
              </a:r>
            </a:p>
            <a:p>
              <a:r>
                <a:rPr lang="ru-RU" b="0" dirty="0"/>
                <a:t>Ветряки расположены на высоте около </a:t>
              </a:r>
              <a:br>
                <a:rPr lang="ru-RU" b="0" dirty="0"/>
              </a:br>
              <a:r>
                <a:rPr lang="ru-RU" b="0" dirty="0"/>
                <a:t>320 метров над уровнем моря.</a:t>
              </a:r>
            </a:p>
            <a:p>
              <a:endParaRPr lang="ru-RU" b="0" dirty="0"/>
            </a:p>
            <a:p>
              <a:endParaRPr lang="ru-RU" b="0" dirty="0"/>
            </a:p>
            <a:p>
              <a:endParaRPr lang="ru-RU" b="0" dirty="0"/>
            </a:p>
            <a:p>
              <a:endParaRPr lang="ru-RU" b="0" dirty="0"/>
            </a:p>
            <a:p>
              <a:endParaRPr lang="ru-RU" b="0" dirty="0"/>
            </a:p>
            <a:p>
              <a:endParaRPr lang="ru-RU" b="0" dirty="0"/>
            </a:p>
            <a:p>
              <a:endParaRPr lang="ru-RU" b="0" dirty="0"/>
            </a:p>
            <a:p>
              <a:endParaRPr lang="ru-RU" b="0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E2EFAA5-E4AD-44D6-B7CC-CF1B62E0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38987" y="3846637"/>
              <a:ext cx="3724275" cy="2347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9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18</a:t>
            </a:fld>
            <a:endParaRPr lang="x-none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5949537" y="1456375"/>
            <a:ext cx="5993067" cy="216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Сейчас у нас в стране </a:t>
            </a:r>
            <a:r>
              <a:rPr lang="ru-RU" b="1" dirty="0"/>
              <a:t>существуют все возможные источники энергии</a:t>
            </a:r>
            <a:r>
              <a:rPr lang="ru-RU" dirty="0"/>
              <a:t>: это и </a:t>
            </a:r>
            <a:r>
              <a:rPr lang="ru-RU" u="sng" dirty="0"/>
              <a:t>водные электростанции </a:t>
            </a:r>
            <a:r>
              <a:rPr lang="ru-RU" dirty="0"/>
              <a:t>(самые мощные — на Западной Двине: Витебская (40 МВт) и Полоцкая (21,6 МВт) ГЭС — введены в эксплуатацию в 2017 году), </a:t>
            </a:r>
            <a:r>
              <a:rPr lang="ru-RU" u="sng" dirty="0"/>
              <a:t>ветровые электростанции</a:t>
            </a:r>
            <a:r>
              <a:rPr lang="ru-RU" dirty="0"/>
              <a:t>, </a:t>
            </a:r>
            <a:r>
              <a:rPr lang="ru-RU" u="sng" dirty="0"/>
              <a:t>солнечные</a:t>
            </a:r>
            <a:r>
              <a:rPr lang="ru-RU" dirty="0"/>
              <a:t> и т. д.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На данный момент самой мощной является </a:t>
            </a:r>
            <a:r>
              <a:rPr lang="ru-RU" b="1" dirty="0" err="1"/>
              <a:t>Лукомльская</a:t>
            </a:r>
            <a:r>
              <a:rPr lang="ru-RU" dirty="0"/>
              <a:t>: в энергосистему страны от нее поступает около 30% электричества.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5968634" y="3667304"/>
            <a:ext cx="5973970" cy="313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b="1" dirty="0"/>
              <a:t>Подготовкой кадров для энергетической отрасли занимаются </a:t>
            </a:r>
            <a:r>
              <a:rPr lang="ru-RU" sz="1600" b="1"/>
              <a:t>следующие учреждения </a:t>
            </a:r>
            <a:r>
              <a:rPr lang="ru-RU" sz="1600" b="1" dirty="0"/>
              <a:t>образования: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Белорусский национальный технический университет;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Гродненский государственный университет имени Янки Купалы;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Гомельский государственный технический университет  </a:t>
            </a:r>
            <a:br>
              <a:rPr lang="ru-RU" sz="1600" dirty="0"/>
            </a:br>
            <a:r>
              <a:rPr lang="ru-RU" sz="1600" dirty="0"/>
              <a:t>им. П.О. Сухого;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Полоцкий государственный университет имени Евфросинии Полоцкой;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Минский государственный энергетический колледж готовит специалистов среднего звена для энергетической отрасли страны.</a:t>
            </a:r>
          </a:p>
        </p:txBody>
      </p:sp>
      <p:sp>
        <p:nvSpPr>
          <p:cNvPr id="11" name="Заголовок 9">
            <a:extLst>
              <a:ext uri="{FF2B5EF4-FFF2-40B4-BE49-F238E27FC236}">
                <a16:creationId xmlns:a16="http://schemas.microsoft.com/office/drawing/2014/main" id="{6B49E7A6-300E-40C6-BF37-98E5ABE0DC9D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45E82DC-64E1-4166-8F43-A6E46211A02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3FFDBE-A29E-4CFE-9A0D-B227518BFC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290" y="1187498"/>
            <a:ext cx="4662217" cy="2693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240CB5-434E-4434-9D2F-B25D6D12923E}"/>
              </a:ext>
            </a:extLst>
          </p:cNvPr>
          <p:cNvSpPr txBox="1"/>
          <p:nvPr/>
        </p:nvSpPr>
        <p:spPr>
          <a:xfrm>
            <a:off x="320360" y="3984314"/>
            <a:ext cx="53580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Без энергетической промышленности сегодня нельзя представить современный мир, ведь энергетические ресурсы всегда являются частью или элементом производства. </a:t>
            </a:r>
          </a:p>
          <a:p>
            <a:pPr algn="just"/>
            <a:r>
              <a:rPr lang="ru-RU" dirty="0"/>
              <a:t>Кроме того, </a:t>
            </a:r>
            <a:r>
              <a:rPr lang="ru-RU" b="1" dirty="0"/>
              <a:t>энергетическая промышленность </a:t>
            </a:r>
            <a:r>
              <a:rPr lang="ru-RU" dirty="0"/>
              <a:t>— одно из тех направлений, что постоянно развивается: в течение последних десятилетий произошел значительный прогресс в открытии новых источников энергии. </a:t>
            </a:r>
          </a:p>
        </p:txBody>
      </p:sp>
    </p:spTree>
    <p:extLst>
      <p:ext uri="{BB962C8B-B14F-4D97-AF65-F5344CB8AC3E}">
        <p14:creationId xmlns:p14="http://schemas.microsoft.com/office/powerpoint/2010/main" val="955530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19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2" y="862405"/>
            <a:ext cx="9543822" cy="479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Энергосбережение для всех и для каждого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295365" y="4983793"/>
            <a:ext cx="279126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400" b="1" dirty="0"/>
              <a:t>Основная цель праздника </a:t>
            </a:r>
            <a:r>
              <a:rPr lang="ru-RU" sz="1400" dirty="0"/>
              <a:t>– привлечение внимания общественности к рациональному использованию ресурсов и развитию возобновляемых источников энергии.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4AD9B2-7B54-45BA-AC7F-FC061B5F58AE}"/>
              </a:ext>
            </a:extLst>
          </p:cNvPr>
          <p:cNvSpPr txBox="1"/>
          <p:nvPr/>
        </p:nvSpPr>
        <p:spPr>
          <a:xfrm>
            <a:off x="327704" y="1538990"/>
            <a:ext cx="5685042" cy="241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Эффективное использование энергии в промышленности и быту, ее экономия являются ключом к повышению жизненного уровня, сохранению окружающей среды, стимулом для развития экономики.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</a:rPr>
              <a:t>Экономить энергоресурсы </a:t>
            </a:r>
            <a:r>
              <a:rPr lang="ru-RU" b="1" dirty="0"/>
              <a:t>– значит быть современным, образованным гражданином, думающим о процветании своей страны, благополучии и здоровье своей семьи.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15242D-FC1C-418D-8FD3-B6AA562553AF}"/>
              </a:ext>
            </a:extLst>
          </p:cNvPr>
          <p:cNvSpPr txBox="1"/>
          <p:nvPr/>
        </p:nvSpPr>
        <p:spPr>
          <a:xfrm>
            <a:off x="3295365" y="3973739"/>
            <a:ext cx="2797285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</a:rPr>
              <a:t>11 ноября </a:t>
            </a:r>
            <a:r>
              <a:rPr lang="ru-RU" dirty="0"/>
              <a:t>отмечают </a:t>
            </a:r>
            <a:r>
              <a:rPr lang="ru-RU" b="1" dirty="0"/>
              <a:t>Международный день энергосбережения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8EA4A1-1BEE-49C4-BD98-288C37C28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434" y="4149482"/>
            <a:ext cx="2797284" cy="24129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0BBCF4-2B53-47D6-AA25-C24407453FDD}"/>
              </a:ext>
            </a:extLst>
          </p:cNvPr>
          <p:cNvSpPr txBox="1"/>
          <p:nvPr/>
        </p:nvSpPr>
        <p:spPr>
          <a:xfrm>
            <a:off x="8833123" y="1441433"/>
            <a:ext cx="30415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800" dirty="0"/>
              <a:t>Министерство энергетики Республики Беларусь провело с </a:t>
            </a:r>
            <a:r>
              <a:rPr lang="ru-RU" sz="1800" b="1" dirty="0"/>
              <a:t>11 по 14 октября 2022 г. </a:t>
            </a:r>
            <a:r>
              <a:rPr lang="ru-RU" sz="1800" b="1" dirty="0">
                <a:solidFill>
                  <a:srgbClr val="C00000"/>
                </a:solidFill>
              </a:rPr>
              <a:t>XXVI Белорусский энергетический и экологический форум</a:t>
            </a:r>
            <a:r>
              <a:rPr lang="ru-RU" sz="1800" dirty="0"/>
              <a:t>. 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8C972B0-9C21-4E22-B5CF-11F0D70E75A7}"/>
              </a:ext>
            </a:extLst>
          </p:cNvPr>
          <p:cNvGrpSpPr/>
          <p:nvPr/>
        </p:nvGrpSpPr>
        <p:grpSpPr>
          <a:xfrm>
            <a:off x="6121379" y="1650009"/>
            <a:ext cx="2676524" cy="1338262"/>
            <a:chOff x="6282797" y="3240589"/>
            <a:chExt cx="2676524" cy="1338262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AFCE935F-8F3B-4527-AE54-7C14E2FBE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2797" y="3240589"/>
              <a:ext cx="2676524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0510A07-DDE3-489E-974D-F04B458FF572}"/>
                </a:ext>
              </a:extLst>
            </p:cNvPr>
            <p:cNvSpPr/>
            <p:nvPr/>
          </p:nvSpPr>
          <p:spPr>
            <a:xfrm>
              <a:off x="6282797" y="4490286"/>
              <a:ext cx="1341013" cy="88565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0BD4F40-DA23-42E0-B7B0-AB7B1CAE1AA7}"/>
              </a:ext>
            </a:extLst>
          </p:cNvPr>
          <p:cNvSpPr txBox="1"/>
          <p:nvPr/>
        </p:nvSpPr>
        <p:spPr>
          <a:xfrm>
            <a:off x="6257563" y="3174551"/>
            <a:ext cx="5685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 </a:t>
            </a:r>
            <a:r>
              <a:rPr lang="ru-RU" b="1" dirty="0"/>
              <a:t>8 по 11 ноября 2022 года </a:t>
            </a:r>
            <a:r>
              <a:rPr lang="ru-RU" dirty="0"/>
              <a:t>под девизом </a:t>
            </a:r>
            <a:r>
              <a:rPr lang="ru-RU" b="1" i="1" dirty="0"/>
              <a:t>«В едином движении к лучшему!»</a:t>
            </a:r>
            <a:r>
              <a:rPr lang="ru-RU" dirty="0"/>
              <a:t> проводилась республиканская информационно-образовательная акция </a:t>
            </a:r>
            <a:r>
              <a:rPr lang="ru-RU" b="1" dirty="0">
                <a:solidFill>
                  <a:srgbClr val="C00000"/>
                </a:solidFill>
              </a:rPr>
              <a:t>«Беларусь – энергоэффективная страна».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A199FE-2FD9-4AD3-8CE5-A85CB6F2ECA0}"/>
              </a:ext>
            </a:extLst>
          </p:cNvPr>
          <p:cNvSpPr txBox="1"/>
          <p:nvPr/>
        </p:nvSpPr>
        <p:spPr>
          <a:xfrm>
            <a:off x="8670894" y="4393854"/>
            <a:ext cx="33660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u="sng" dirty="0"/>
              <a:t>Организатор</a:t>
            </a:r>
            <a:r>
              <a:rPr lang="ru-RU" sz="1400" dirty="0"/>
              <a:t> – Департамент по энергоэффективности Государственного комитета по стандартизации Республики Беларусь.</a:t>
            </a:r>
          </a:p>
          <a:p>
            <a:pPr algn="just"/>
            <a:r>
              <a:rPr lang="ru-RU" sz="1400" u="sng" dirty="0"/>
              <a:t>Цель мероприятия</a:t>
            </a:r>
            <a:r>
              <a:rPr lang="ru-RU" sz="1400" dirty="0"/>
              <a:t> – повышение осведомленности населения о возможных способах и методах увеличения эффективности использования энергоресурсов, в том числе и в повседневной жизни.</a:t>
            </a:r>
          </a:p>
        </p:txBody>
      </p:sp>
      <p:pic>
        <p:nvPicPr>
          <p:cNvPr id="2058" name="Picture 10" descr="В Беларуси пройдет акция «Беларусь – энергоэффективная страна»">
            <a:extLst>
              <a:ext uri="{FF2B5EF4-FFF2-40B4-BE49-F238E27FC236}">
                <a16:creationId xmlns:a16="http://schemas.microsoft.com/office/drawing/2014/main" id="{698BE624-846C-4471-8232-DB2B5D339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8440" y="4393854"/>
            <a:ext cx="2242402" cy="104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hlinkClick r:id="rId9"/>
            <a:extLst>
              <a:ext uri="{FF2B5EF4-FFF2-40B4-BE49-F238E27FC236}">
                <a16:creationId xmlns:a16="http://schemas.microsoft.com/office/drawing/2014/main" id="{E3F0631B-3623-4C4F-94CE-7E75BB16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916" y="5560513"/>
            <a:ext cx="1113473" cy="111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00D9028-B1EA-4008-B16F-141C0AC8E7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10" y="6241197"/>
            <a:ext cx="432789" cy="43278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38304EB-011E-4C0D-A005-5981608119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0319" y="5626401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0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8AC04B03-3D26-4AA1-A22A-94F27D65744F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FD5B61-D047-4505-AF2A-0C3703296F77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A374F2-960B-4C39-8A7A-FCD9140AF546}"/>
              </a:ext>
            </a:extLst>
          </p:cNvPr>
          <p:cNvSpPr txBox="1"/>
          <p:nvPr/>
        </p:nvSpPr>
        <p:spPr>
          <a:xfrm>
            <a:off x="7795260" y="1237012"/>
            <a:ext cx="414734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Поздравляем всех военнослужащих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с праздником! </a:t>
            </a:r>
          </a:p>
          <a:p>
            <a:pPr algn="just"/>
            <a:r>
              <a:rPr lang="ru-RU" b="1" dirty="0"/>
              <a:t>Мы верим в силу и мощь нашей армии, верим в то, что над нашей страной всегда будет мирное небо!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По традиции в этот день принято отдавать дань благодарности и уважения тем, кто мужественно сражался, защищая Отчизну, и тем, на кого в мирное время возложена нелегкая и ответственная служба по защите Родины.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0210BA-B89B-477F-BD14-0AAA7BF29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8607" b="7963"/>
          <a:stretch/>
        </p:blipFill>
        <p:spPr>
          <a:xfrm>
            <a:off x="455202" y="1255747"/>
            <a:ext cx="7121897" cy="39677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86FE69-98D8-441D-A235-903974EA63F9}"/>
              </a:ext>
            </a:extLst>
          </p:cNvPr>
          <p:cNvSpPr txBox="1"/>
          <p:nvPr/>
        </p:nvSpPr>
        <p:spPr>
          <a:xfrm>
            <a:off x="352298" y="5468949"/>
            <a:ext cx="114874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Важно помнить о том, что промышленную безопасность нашей страны обеспечивают в том числе военнослужащие Вооруженных Сил Республики Беларусь и транспортных войск, органов государственной безопасности, органов пограничной службы, сотрудники органов внутренних дел, военнослужащие внутренних войск Министерства внутренних дел.</a:t>
            </a:r>
          </a:p>
        </p:txBody>
      </p:sp>
    </p:spTree>
    <p:extLst>
      <p:ext uri="{BB962C8B-B14F-4D97-AF65-F5344CB8AC3E}">
        <p14:creationId xmlns:p14="http://schemas.microsoft.com/office/powerpoint/2010/main" val="2393185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20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2" y="862405"/>
            <a:ext cx="9543822" cy="479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Энергосбережение для всех и для каждого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292087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F6A087B-BC2F-4844-94C9-0891BC3BE0EE}"/>
              </a:ext>
            </a:extLst>
          </p:cNvPr>
          <p:cNvSpPr txBox="1"/>
          <p:nvPr/>
        </p:nvSpPr>
        <p:spPr>
          <a:xfrm>
            <a:off x="441434" y="1381798"/>
            <a:ext cx="3950656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Рачительные хозяева всегда хотят сберечь деньги. Один из доступных способов – </a:t>
            </a:r>
            <a:r>
              <a:rPr lang="ru-RU" b="1" dirty="0"/>
              <a:t>экономить электроэнергию в квартирах и домах</a:t>
            </a:r>
            <a:r>
              <a:rPr lang="ru-RU" dirty="0"/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/>
              <a:t>«Умные» технологии </a:t>
            </a:r>
            <a:r>
              <a:rPr lang="ru-RU" dirty="0"/>
              <a:t>помогают делать жизнь комфортнее. Да, на первом этапе обходятся дороже, однако через некоторое время они окупаются и помогают экономить.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i="1" dirty="0"/>
              <a:t>Например, </a:t>
            </a:r>
            <a:r>
              <a:rPr lang="ru-RU" b="1" i="1" dirty="0"/>
              <a:t>светодиодное освещение</a:t>
            </a:r>
            <a:r>
              <a:rPr lang="ru-RU" i="1" dirty="0"/>
              <a:t>. По сравнению с люминесцентными лампами оно позволяет снизить потребление электроэнергии в 3–4 раза, а с лампами накаливания – в 10 раз.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</a:rPr>
              <a:t>Если люди будут беречь энергоресурсы дома, то государству на их закупку придется тратиться меньше.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B0F215F-AC00-4ADA-A97E-52F06367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16" y="1490778"/>
            <a:ext cx="7284508" cy="51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338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2902" y="6559375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6036186" y="2887026"/>
            <a:ext cx="584660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научно-технической, экономической и социальной деятельности, направленной на создание условий для эффективной работы организаций, входящих в систему Минэнерго, в целях удовлетворения потребности народного хозяйства и населения в электрической и тепловой энергии, природном и сжиженном газе, твердых видах топлива, а также их рационального и безопасного использования.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33226" y="4267123"/>
            <a:ext cx="4215202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Энергетика </a:t>
            </a:r>
            <a:r>
              <a:rPr lang="ru-RU" dirty="0"/>
              <a:t>– одна из важных отраслей национальной экономики Республики Беларусь.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6704" y="1282688"/>
            <a:ext cx="1416248" cy="148897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B3AADBC7-FACC-4BB5-8CB5-B3899F127FD9}"/>
              </a:ext>
            </a:extLst>
          </p:cNvPr>
          <p:cNvSpPr/>
          <p:nvPr/>
        </p:nvSpPr>
        <p:spPr>
          <a:xfrm>
            <a:off x="4551002" y="426712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C62A67-DEB7-416D-887B-FE0B8F3CBE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49" y="4342639"/>
            <a:ext cx="367330" cy="357871"/>
          </a:xfrm>
          <a:prstGeom prst="rect">
            <a:avLst/>
          </a:prstGeom>
        </p:spPr>
      </p:pic>
      <p:pic>
        <p:nvPicPr>
          <p:cNvPr id="1026" name="Picture 2" descr="Энергетика цифры – Картина дня – Коммерсантъ">
            <a:extLst>
              <a:ext uri="{FF2B5EF4-FFF2-40B4-BE49-F238E27FC236}">
                <a16:creationId xmlns:a16="http://schemas.microsoft.com/office/drawing/2014/main" id="{FEEC9C8E-32E7-4144-B342-28FDF660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8" y="1393812"/>
            <a:ext cx="5000126" cy="28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11B4E6D-E6CA-447B-B537-C3704CE14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471" y="5170676"/>
            <a:ext cx="447209" cy="4435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040D38-889F-41F5-AE3B-B2C802084B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5" y="5856231"/>
            <a:ext cx="491160" cy="4911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85F87D-CF47-4871-8769-24B7E38E0DBC}"/>
              </a:ext>
            </a:extLst>
          </p:cNvPr>
          <p:cNvSpPr txBox="1"/>
          <p:nvPr/>
        </p:nvSpPr>
        <p:spPr>
          <a:xfrm>
            <a:off x="2702766" y="5757742"/>
            <a:ext cx="282443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«Белорусская энергосистема. Цифровая трансформация» (05:50)</a:t>
            </a:r>
            <a:endParaRPr lang="en-US" sz="1600" i="1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0315BD2-EE99-484E-97E7-484257310F0D}"/>
              </a:ext>
            </a:extLst>
          </p:cNvPr>
          <p:cNvSpPr/>
          <p:nvPr/>
        </p:nvSpPr>
        <p:spPr>
          <a:xfrm>
            <a:off x="7596522" y="1329429"/>
            <a:ext cx="4262956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Основные задачи </a:t>
            </a:r>
            <a:r>
              <a:rPr lang="ru-RU" b="1" dirty="0"/>
              <a:t>Министерства энергетики Республики Беларусь (Минэнерго): </a:t>
            </a:r>
            <a:r>
              <a:rPr lang="ru-RU" dirty="0"/>
              <a:t>реализация государственной политики в области энерго- и газоснабжения потребителей Республики     Беларусь,    осуществление </a:t>
            </a:r>
          </a:p>
        </p:txBody>
      </p:sp>
      <p:pic>
        <p:nvPicPr>
          <p:cNvPr id="1028" name="Picture 4">
            <a:hlinkClick r:id="rId9"/>
            <a:extLst>
              <a:ext uri="{FF2B5EF4-FFF2-40B4-BE49-F238E27FC236}">
                <a16:creationId xmlns:a16="http://schemas.microsoft.com/office/drawing/2014/main" id="{4628923B-FC91-4903-AC8A-B51C69C0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98" y="5170676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EDF4AC1-87AF-4DAD-BC56-39A8679FBA63}"/>
              </a:ext>
            </a:extLst>
          </p:cNvPr>
          <p:cNvSpPr txBox="1"/>
          <p:nvPr/>
        </p:nvSpPr>
        <p:spPr>
          <a:xfrm>
            <a:off x="6096000" y="4996261"/>
            <a:ext cx="3393234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систему Министерства энергетики Республики Беларусь входят </a:t>
            </a:r>
            <a:r>
              <a:rPr lang="ru-RU" b="1" dirty="0"/>
              <a:t>47</a:t>
            </a:r>
            <a:r>
              <a:rPr lang="ru-RU" dirty="0"/>
              <a:t> организаций с общей численностью, работающих свыше </a:t>
            </a:r>
            <a:r>
              <a:rPr lang="ru-RU" b="1" dirty="0"/>
              <a:t>85,4 тыс. </a:t>
            </a:r>
            <a:r>
              <a:rPr lang="ru-RU" dirty="0"/>
              <a:t>человек.</a:t>
            </a:r>
          </a:p>
        </p:txBody>
      </p:sp>
      <p:pic>
        <p:nvPicPr>
          <p:cNvPr id="33" name="Рисунок 32">
            <a:hlinkClick r:id="rId11" action="ppaction://hlinksldjump"/>
            <a:extLst>
              <a:ext uri="{FF2B5EF4-FFF2-40B4-BE49-F238E27FC236}">
                <a16:creationId xmlns:a16="http://schemas.microsoft.com/office/drawing/2014/main" id="{9215D34F-C0A9-4C3C-948D-EF6E2C1F0D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8000" y="4969168"/>
            <a:ext cx="2045045" cy="12256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AA698C-2EE6-46EE-A07F-C35F068938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942" y="6244393"/>
            <a:ext cx="491160" cy="4911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BEDB02-8A57-4395-93CE-FEE3904D67C3}"/>
              </a:ext>
            </a:extLst>
          </p:cNvPr>
          <p:cNvSpPr txBox="1"/>
          <p:nvPr/>
        </p:nvSpPr>
        <p:spPr>
          <a:xfrm>
            <a:off x="371823" y="1097679"/>
            <a:ext cx="10624279" cy="3410295"/>
          </a:xfrm>
          <a:prstGeom prst="roundRect">
            <a:avLst/>
          </a:prstGeom>
          <a:solidFill>
            <a:srgbClr val="9EB9DA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x-none"/>
            </a:defPPr>
            <a:lvl1pPr algn="just">
              <a:lnSpc>
                <a:spcPct val="90000"/>
              </a:lnSpc>
              <a:spcAft>
                <a:spcPts val="1200"/>
              </a:spcAft>
              <a:defRPr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Начало развитию современной электроэнергетики республики было заложено в </a:t>
            </a:r>
            <a:r>
              <a:rPr lang="ru-RU" sz="1600" b="1" i="0" dirty="0"/>
              <a:t>1921 г.</a:t>
            </a:r>
            <a:r>
              <a:rPr lang="ru-RU" sz="1600" i="0" dirty="0"/>
              <a:t> в плане электрификации России (ГОЭЛРО).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700" i="0" dirty="0"/>
              <a:t>В первую очередь на территории БССР начали свою работу электростанции в </a:t>
            </a:r>
            <a:r>
              <a:rPr lang="ru-RU" sz="1700" b="1" i="0" dirty="0"/>
              <a:t>Минске</a:t>
            </a:r>
            <a:r>
              <a:rPr lang="ru-RU" sz="1700" i="0" dirty="0"/>
              <a:t>, </a:t>
            </a:r>
            <a:r>
              <a:rPr lang="ru-RU" sz="1700" b="1" i="0" dirty="0"/>
              <a:t>Витебске</a:t>
            </a:r>
            <a:r>
              <a:rPr lang="ru-RU" sz="1700" i="0" dirty="0"/>
              <a:t>, </a:t>
            </a:r>
            <a:r>
              <a:rPr lang="ru-RU" sz="1700" b="1" i="0" dirty="0"/>
              <a:t>Гомеле</a:t>
            </a:r>
            <a:r>
              <a:rPr lang="ru-RU" sz="1700" i="0" dirty="0"/>
              <a:t>, </a:t>
            </a:r>
            <a:r>
              <a:rPr lang="ru-RU" sz="1700" b="1" i="0" dirty="0"/>
              <a:t>Бобруйске</a:t>
            </a:r>
            <a:r>
              <a:rPr lang="ru-RU" sz="1700" i="0" dirty="0"/>
              <a:t>.</a:t>
            </a:r>
          </a:p>
          <a:p>
            <a:pPr>
              <a:spcAft>
                <a:spcPts val="300"/>
              </a:spcAft>
            </a:pPr>
            <a:r>
              <a:rPr lang="ru-RU" sz="1700" i="0" dirty="0"/>
              <a:t>      Самыми крупными электростанциями в 1920-х гг. были Минская (3 тыс. кВт) и </a:t>
            </a:r>
            <a:r>
              <a:rPr lang="ru-RU" sz="1700" i="0" dirty="0" err="1"/>
              <a:t>Добрушская</a:t>
            </a:r>
            <a:r>
              <a:rPr lang="ru-RU" sz="1700" i="0" dirty="0"/>
              <a:t> (1,6 тыс. кВт).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700" i="0" dirty="0"/>
              <a:t>В </a:t>
            </a:r>
            <a:r>
              <a:rPr lang="ru-RU" sz="1700" b="1" i="0" dirty="0"/>
              <a:t>1927 г.</a:t>
            </a:r>
            <a:r>
              <a:rPr lang="ru-RU" sz="1700" i="0" dirty="0"/>
              <a:t> на </a:t>
            </a:r>
            <a:r>
              <a:rPr lang="ru-RU" sz="1700" i="0" dirty="0" err="1"/>
              <a:t>Осиновских</a:t>
            </a:r>
            <a:r>
              <a:rPr lang="ru-RU" sz="1700" i="0" dirty="0"/>
              <a:t> болотах около </a:t>
            </a:r>
            <a:r>
              <a:rPr lang="ru-RU" sz="1700" b="1" i="0" dirty="0"/>
              <a:t>Орши</a:t>
            </a:r>
            <a:r>
              <a:rPr lang="ru-RU" sz="1700" i="0" dirty="0"/>
              <a:t> началось строительство </a:t>
            </a:r>
            <a:r>
              <a:rPr lang="ru-RU" sz="1700" b="1" i="0" dirty="0">
                <a:solidFill>
                  <a:srgbClr val="C00000"/>
                </a:solidFill>
              </a:rPr>
              <a:t>Белорусской ГРЭС </a:t>
            </a:r>
            <a:r>
              <a:rPr lang="ru-RU" sz="1700" i="0" dirty="0"/>
              <a:t>– первой крупной электростанции в Беларуси, которая </a:t>
            </a:r>
            <a:r>
              <a:rPr lang="ru-RU" sz="1700" i="0" u="sng" dirty="0"/>
              <a:t>в 1940 г. достигла своей проектной мощности </a:t>
            </a:r>
            <a:r>
              <a:rPr lang="ru-RU" sz="1700" i="0" dirty="0"/>
              <a:t>– 34 тыс. кВт. От этой станции по линиям электропередач получили дешевую и устойчивую энергию Витебск, Могилев, Орша, Шклов.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700" i="0" dirty="0"/>
              <a:t>В годы Великой Отечественной войны электроэнергетика страны была почти целиком уничтожена.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700" i="0" dirty="0"/>
              <a:t>До 70-х гг. ХХ ст. </a:t>
            </a:r>
            <a:r>
              <a:rPr lang="ru-RU" sz="1700" i="0" u="sng" dirty="0"/>
              <a:t>главными видами топлива </a:t>
            </a:r>
            <a:r>
              <a:rPr lang="ru-RU" sz="1700" i="0" dirty="0"/>
              <a:t>на электростанциях были </a:t>
            </a:r>
            <a:r>
              <a:rPr lang="ru-RU" sz="1700" b="1" i="0" dirty="0"/>
              <a:t>торф и уголь, затем мазут</a:t>
            </a:r>
            <a:r>
              <a:rPr lang="ru-RU" sz="1700" i="0" dirty="0"/>
              <a:t>, а в настоящее время – </a:t>
            </a:r>
            <a:r>
              <a:rPr lang="ru-RU" sz="1700" b="1" i="0" dirty="0">
                <a:solidFill>
                  <a:srgbClr val="C00000"/>
                </a:solidFill>
              </a:rPr>
              <a:t>природный газ</a:t>
            </a:r>
            <a:r>
              <a:rPr lang="ru-RU" sz="1700" i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643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2902" y="6559375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6036186" y="2887026"/>
            <a:ext cx="584660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научно-технической, экономической и социальной деятельности, направленной на создание условий для эффективной работы организаций, входящих в систему Минэнерго, в целях удовлетворения потребности народного хозяйства и населения в электрической и тепловой энергии, природном и сжиженном газе, твердых видах топлива, а также их рационального и безопасного использования.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6704" y="1282688"/>
            <a:ext cx="1416248" cy="1488974"/>
          </a:xfrm>
          <a:prstGeom prst="rect">
            <a:avLst/>
          </a:prstGeom>
        </p:spPr>
      </p:pic>
      <p:pic>
        <p:nvPicPr>
          <p:cNvPr id="1026" name="Picture 2" descr="Энергетика цифры – Картина дня – Коммерсантъ">
            <a:extLst>
              <a:ext uri="{FF2B5EF4-FFF2-40B4-BE49-F238E27FC236}">
                <a16:creationId xmlns:a16="http://schemas.microsoft.com/office/drawing/2014/main" id="{FEEC9C8E-32E7-4144-B342-28FDF660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8" y="1393812"/>
            <a:ext cx="5000126" cy="28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11B4E6D-E6CA-447B-B537-C3704CE14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71" y="5170676"/>
            <a:ext cx="447209" cy="4435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040D38-889F-41F5-AE3B-B2C802084B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5" y="5856231"/>
            <a:ext cx="491160" cy="4911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85F87D-CF47-4871-8769-24B7E38E0DBC}"/>
              </a:ext>
            </a:extLst>
          </p:cNvPr>
          <p:cNvSpPr txBox="1"/>
          <p:nvPr/>
        </p:nvSpPr>
        <p:spPr>
          <a:xfrm>
            <a:off x="2702766" y="5757742"/>
            <a:ext cx="282443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«Белорусская энергосистема. Цифровая трансформация» (05:50)</a:t>
            </a:r>
            <a:endParaRPr lang="en-US" sz="1600" i="1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0315BD2-EE99-484E-97E7-484257310F0D}"/>
              </a:ext>
            </a:extLst>
          </p:cNvPr>
          <p:cNvSpPr/>
          <p:nvPr/>
        </p:nvSpPr>
        <p:spPr>
          <a:xfrm>
            <a:off x="7596522" y="1329429"/>
            <a:ext cx="4262956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Основные задачи </a:t>
            </a:r>
            <a:r>
              <a:rPr lang="ru-RU" b="1" dirty="0"/>
              <a:t>Министерства энергетики Республики Беларусь (Минэнерго) </a:t>
            </a:r>
            <a:r>
              <a:rPr lang="ru-RU" dirty="0"/>
              <a:t>реализация государственной политики в области энерго- и газоснабжения потребителей Республики     Беларусь,    осуществление </a:t>
            </a:r>
          </a:p>
        </p:txBody>
      </p:sp>
      <p:pic>
        <p:nvPicPr>
          <p:cNvPr id="1028" name="Picture 4">
            <a:hlinkClick r:id="rId9"/>
            <a:extLst>
              <a:ext uri="{FF2B5EF4-FFF2-40B4-BE49-F238E27FC236}">
                <a16:creationId xmlns:a16="http://schemas.microsoft.com/office/drawing/2014/main" id="{4628923B-FC91-4903-AC8A-B51C69C0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98" y="5170676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EDF4AC1-87AF-4DAD-BC56-39A8679FBA63}"/>
              </a:ext>
            </a:extLst>
          </p:cNvPr>
          <p:cNvSpPr txBox="1"/>
          <p:nvPr/>
        </p:nvSpPr>
        <p:spPr>
          <a:xfrm>
            <a:off x="6096000" y="4996261"/>
            <a:ext cx="3393234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систему Министерства энергетики Республики Беларусь входят </a:t>
            </a:r>
            <a:r>
              <a:rPr lang="ru-RU" b="1" dirty="0"/>
              <a:t>47</a:t>
            </a:r>
            <a:r>
              <a:rPr lang="ru-RU" dirty="0"/>
              <a:t> организаций с общей численностью, работающих свыше </a:t>
            </a:r>
            <a:r>
              <a:rPr lang="ru-RU" b="1" dirty="0"/>
              <a:t>85,4 тыс. </a:t>
            </a:r>
            <a:r>
              <a:rPr lang="ru-RU" dirty="0"/>
              <a:t>человек.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215D34F-C0A9-4C3C-948D-EF6E2C1F0D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000" y="4969168"/>
            <a:ext cx="2045045" cy="12256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AA698C-2EE6-46EE-A07F-C35F068938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942" y="6244393"/>
            <a:ext cx="491160" cy="49116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5E65414-CBE8-4C75-B6DC-C7AEA0D5E958}"/>
              </a:ext>
            </a:extLst>
          </p:cNvPr>
          <p:cNvSpPr/>
          <p:nvPr/>
        </p:nvSpPr>
        <p:spPr>
          <a:xfrm>
            <a:off x="433226" y="4267123"/>
            <a:ext cx="4215202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Энергетика </a:t>
            </a:r>
            <a:r>
              <a:rPr lang="ru-RU" dirty="0"/>
              <a:t>– одна из важных отраслей национальной экономики Республики Беларусь.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74424A5-6A66-4048-A279-55DBC8E3D865}"/>
              </a:ext>
            </a:extLst>
          </p:cNvPr>
          <p:cNvSpPr/>
          <p:nvPr/>
        </p:nvSpPr>
        <p:spPr>
          <a:xfrm>
            <a:off x="4551002" y="426712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AB0CE41-EF39-4A92-9698-9E44C7C027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49" y="4342639"/>
            <a:ext cx="367330" cy="357871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70E35F5-7856-4DE0-9894-EB5B7D7E4620}"/>
              </a:ext>
            </a:extLst>
          </p:cNvPr>
          <p:cNvGrpSpPr/>
          <p:nvPr/>
        </p:nvGrpSpPr>
        <p:grpSpPr>
          <a:xfrm>
            <a:off x="2879756" y="699893"/>
            <a:ext cx="9106392" cy="5408387"/>
            <a:chOff x="2808915" y="238934"/>
            <a:chExt cx="9106392" cy="54083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Picture 8" descr="Энергетический комплекс Беларуси: электроэнергия">
              <a:extLst>
                <a:ext uri="{FF2B5EF4-FFF2-40B4-BE49-F238E27FC236}">
                  <a16:creationId xmlns:a16="http://schemas.microsoft.com/office/drawing/2014/main" id="{2644B2F8-9FCB-4847-B00B-007EB9C17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66" b="1256"/>
            <a:stretch/>
          </p:blipFill>
          <p:spPr bwMode="auto">
            <a:xfrm>
              <a:off x="7365606" y="238934"/>
              <a:ext cx="4549701" cy="540838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Энергетический комплекс Беларуси: электроэнергия">
              <a:extLst>
                <a:ext uri="{FF2B5EF4-FFF2-40B4-BE49-F238E27FC236}">
                  <a16:creationId xmlns:a16="http://schemas.microsoft.com/office/drawing/2014/main" id="{F4FF336B-6A8A-4C27-A789-91B55190F8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22"/>
            <a:stretch/>
          </p:blipFill>
          <p:spPr bwMode="auto">
            <a:xfrm>
              <a:off x="2808915" y="238935"/>
              <a:ext cx="4549701" cy="5408386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>
            <a:hlinkClick r:id="rId14" action="ppaction://hlinksldjump"/>
            <a:extLst>
              <a:ext uri="{FF2B5EF4-FFF2-40B4-BE49-F238E27FC236}">
                <a16:creationId xmlns:a16="http://schemas.microsoft.com/office/drawing/2014/main" id="{57C3602E-978B-49EA-8C83-8A7852B605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864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8AC04B03-3D26-4AA1-A22A-94F27D65744F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FD5B61-D047-4505-AF2A-0C3703296F77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ADBB73-E5A2-4791-BE1F-DF390623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10" y="2113995"/>
            <a:ext cx="4961734" cy="22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75D2B74-C4DC-4E31-AECE-253EEB0DA85F}"/>
              </a:ext>
            </a:extLst>
          </p:cNvPr>
          <p:cNvSpPr txBox="1"/>
          <p:nvPr/>
        </p:nvSpPr>
        <p:spPr>
          <a:xfrm>
            <a:off x="6333957" y="1228015"/>
            <a:ext cx="5608648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Сегодня наши гидроэлектростанции вырабатывают электроэнергии </a:t>
            </a:r>
            <a:r>
              <a:rPr lang="ru-RU" b="1" dirty="0"/>
              <a:t>в 20 раз больше</a:t>
            </a:r>
            <a:r>
              <a:rPr lang="ru-RU" dirty="0"/>
              <a:t>, чем в 1995 году.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А солнечные и ветроустановки, которых не было вообще, сейчас дают совокупно в 18 раз больше, чем гидроэнергетика 1995 года.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793B6C-2268-4E5C-8401-ABAEE41AA6AA}"/>
              </a:ext>
            </a:extLst>
          </p:cNvPr>
          <p:cNvSpPr txBox="1"/>
          <p:nvPr/>
        </p:nvSpPr>
        <p:spPr>
          <a:xfrm>
            <a:off x="455202" y="1217807"/>
            <a:ext cx="5741049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Менее чем за 25 лет наша энергетическая система стала генерировать более, чем в </a:t>
            </a:r>
            <a:r>
              <a:rPr lang="ru-RU" b="1" dirty="0"/>
              <a:t>1,6 раза больше </a:t>
            </a:r>
            <a:r>
              <a:rPr lang="ru-RU" dirty="0"/>
              <a:t>электроэнергии.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9D3D63-BB1D-41E3-9412-39003B15D989}"/>
              </a:ext>
            </a:extLst>
          </p:cNvPr>
          <p:cNvSpPr txBox="1"/>
          <p:nvPr/>
        </p:nvSpPr>
        <p:spPr>
          <a:xfrm>
            <a:off x="433225" y="4744005"/>
            <a:ext cx="5662775" cy="199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За последние 10 лет реконструировано </a:t>
            </a:r>
            <a:br>
              <a:rPr lang="ru-RU" dirty="0"/>
            </a:br>
            <a:r>
              <a:rPr lang="ru-RU" b="1" dirty="0"/>
              <a:t>25 электростанций</a:t>
            </a:r>
            <a:r>
              <a:rPr lang="ru-RU" dirty="0"/>
              <a:t>, построено и обновлено около </a:t>
            </a:r>
            <a:br>
              <a:rPr lang="ru-RU" dirty="0"/>
            </a:br>
            <a:r>
              <a:rPr lang="ru-RU" dirty="0"/>
              <a:t>30% всех генерирующих мощностей страны.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 2018 года энергосистема Беларуси практически </a:t>
            </a:r>
            <a:r>
              <a:rPr lang="ru-RU" b="1" dirty="0"/>
              <a:t>полностью отказалась от импорта электроэнергии</a:t>
            </a:r>
            <a:r>
              <a:rPr lang="ru-RU" dirty="0"/>
              <a:t>, заменив ее производством на собственных энергоисточниках с меньшими затратами.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22BE5-8A52-46F3-9D2D-5FD2AE037717}"/>
              </a:ext>
            </a:extLst>
          </p:cNvPr>
          <p:cNvSpPr txBox="1"/>
          <p:nvPr/>
        </p:nvSpPr>
        <p:spPr>
          <a:xfrm>
            <a:off x="6512557" y="4323649"/>
            <a:ext cx="54300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начало 2021 года </a:t>
            </a:r>
            <a:r>
              <a:rPr lang="ru-RU" b="1" dirty="0" err="1"/>
              <a:t>Лукомльская</a:t>
            </a:r>
            <a:r>
              <a:rPr lang="ru-RU" b="1" dirty="0"/>
              <a:t> ГРЭС </a:t>
            </a:r>
            <a:r>
              <a:rPr lang="ru-RU" dirty="0"/>
              <a:t>– самая мощная в Беларуси. В энергосистему страны от нее поступает около </a:t>
            </a:r>
            <a:r>
              <a:rPr lang="ru-RU" b="1" dirty="0"/>
              <a:t>30%</a:t>
            </a:r>
            <a:r>
              <a:rPr lang="ru-RU" dirty="0"/>
              <a:t> электричества.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B1045A-D4F8-4B34-BFE2-0D2D6C76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910" y="5397787"/>
            <a:ext cx="447209" cy="4435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088916-5033-412B-907A-62B72F782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10" y="6053798"/>
            <a:ext cx="491160" cy="491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F239A6-D58F-417C-B168-608E35A7CF21}"/>
              </a:ext>
            </a:extLst>
          </p:cNvPr>
          <p:cNvSpPr txBox="1"/>
          <p:nvPr/>
        </p:nvSpPr>
        <p:spPr>
          <a:xfrm>
            <a:off x="8489372" y="5856821"/>
            <a:ext cx="180498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«Витебская ГЭС» (03:38)</a:t>
            </a:r>
            <a:endParaRPr lang="en-US" sz="1600" i="1" dirty="0"/>
          </a:p>
        </p:txBody>
      </p:sp>
      <p:pic>
        <p:nvPicPr>
          <p:cNvPr id="2050" name="Picture 2">
            <a:hlinkClick r:id="rId7"/>
            <a:extLst>
              <a:ext uri="{FF2B5EF4-FFF2-40B4-BE49-F238E27FC236}">
                <a16:creationId xmlns:a16="http://schemas.microsoft.com/office/drawing/2014/main" id="{21A4C798-F7FD-47AD-909B-B0638478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33" y="532047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13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8AC04B03-3D26-4AA1-A22A-94F27D65744F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FD5B61-D047-4505-AF2A-0C3703296F77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F793B6C-2268-4E5C-8401-ABAEE41AA6AA}"/>
              </a:ext>
            </a:extLst>
          </p:cNvPr>
          <p:cNvSpPr txBox="1"/>
          <p:nvPr/>
        </p:nvSpPr>
        <p:spPr>
          <a:xfrm>
            <a:off x="433226" y="1365197"/>
            <a:ext cx="5662774" cy="199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Свое место в одном ряду с неисчерпаемой энергией солнца, ветра и воды занял </a:t>
            </a:r>
            <a:r>
              <a:rPr lang="ru-RU" b="1" dirty="0"/>
              <a:t>мирный атом</a:t>
            </a:r>
            <a:r>
              <a:rPr lang="ru-RU" dirty="0"/>
              <a:t>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Беларусь сделала ставку на использование мирного атома и в настоящее время завершила строительство </a:t>
            </a:r>
            <a:r>
              <a:rPr lang="ru-RU" b="1" dirty="0"/>
              <a:t>собственной атомной электростанции с двумя энергоблоками мощностью 2400 МВт </a:t>
            </a:r>
            <a:r>
              <a:rPr lang="ru-RU" dirty="0"/>
              <a:t>по российскому проекту «АЭС-2006».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515447-461C-4EBA-8C18-F889BE62A959}"/>
              </a:ext>
            </a:extLst>
          </p:cNvPr>
          <p:cNvSpPr txBox="1"/>
          <p:nvPr/>
        </p:nvSpPr>
        <p:spPr>
          <a:xfrm>
            <a:off x="6279831" y="1290115"/>
            <a:ext cx="5662774" cy="199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Велико значение работы </a:t>
            </a:r>
            <a:r>
              <a:rPr lang="ru-RU" b="1" dirty="0"/>
              <a:t>по подготовке кадров для ядерной энергетики</a:t>
            </a:r>
            <a:r>
              <a:rPr lang="ru-RU" dirty="0"/>
              <a:t>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Сейчас в Беларуси реализуется соответствующая государственная программа, важная составляющая которой – обучение молодых специалистов во взаимодействии с зарубежными учебными заведениями и центрами.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0A018E-2FFD-463B-8585-CC638B49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7" y="3501490"/>
            <a:ext cx="5008491" cy="29542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4A5319D-644E-483F-B25C-573BE8A2EA8B}"/>
              </a:ext>
            </a:extLst>
          </p:cNvPr>
          <p:cNvSpPr txBox="1"/>
          <p:nvPr/>
        </p:nvSpPr>
        <p:spPr>
          <a:xfrm>
            <a:off x="9289348" y="3600210"/>
            <a:ext cx="2443473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Видео «Как работа </a:t>
            </a:r>
            <a:r>
              <a:rPr kumimoji="0" 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БелАЭС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отразится на жизни каждого белоруса?» (04:28)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B9F309-085D-4A94-BC36-E3A375BA0088}"/>
              </a:ext>
            </a:extLst>
          </p:cNvPr>
          <p:cNvSpPr txBox="1"/>
          <p:nvPr/>
        </p:nvSpPr>
        <p:spPr>
          <a:xfrm>
            <a:off x="6191621" y="4799907"/>
            <a:ext cx="5750983" cy="2019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ru-RU" sz="1600" dirty="0"/>
              <a:t>В системе высшего образования Республики Беларусь имеется </a:t>
            </a:r>
            <a:r>
              <a:rPr lang="ru-RU" sz="1600" b="1" dirty="0"/>
              <a:t>четыре вуза</a:t>
            </a:r>
            <a:r>
              <a:rPr lang="ru-RU" sz="1600" dirty="0"/>
              <a:t>, где готовят </a:t>
            </a:r>
            <a:r>
              <a:rPr lang="ru-RU" sz="1600" b="1" dirty="0"/>
              <a:t>специалистов для АЭС</a:t>
            </a:r>
            <a:r>
              <a:rPr lang="ru-RU" sz="1600" dirty="0"/>
              <a:t>: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Белорусский Национальный технический университет,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Белорусский государственный университет,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Белорусский государственный университет информатики и радиоэлектроники,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Международный государственный экологический университет им. А.Д. Сахарова. </a:t>
            </a:r>
          </a:p>
        </p:txBody>
      </p:sp>
      <p:pic>
        <p:nvPicPr>
          <p:cNvPr id="1030" name="Picture 6">
            <a:hlinkClick r:id="rId5"/>
            <a:extLst>
              <a:ext uri="{FF2B5EF4-FFF2-40B4-BE49-F238E27FC236}">
                <a16:creationId xmlns:a16="http://schemas.microsoft.com/office/drawing/2014/main" id="{5AB305AB-F5FC-476B-BD57-B6553A76C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781" y="3391506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53828A-2385-427C-92A0-B36FB06B5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147" y="3465513"/>
            <a:ext cx="447209" cy="44351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679" y="4093110"/>
            <a:ext cx="491160" cy="4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99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1" name="Заголовок 9">
            <a:extLst>
              <a:ext uri="{FF2B5EF4-FFF2-40B4-BE49-F238E27FC236}">
                <a16:creationId xmlns:a16="http://schemas.microsoft.com/office/drawing/2014/main" id="{6B49E7A6-300E-40C6-BF37-98E5ABE0DC9D}"/>
              </a:ext>
            </a:extLst>
          </p:cNvPr>
          <p:cNvSpPr txBox="1">
            <a:spLocks/>
          </p:cNvSpPr>
          <p:nvPr/>
        </p:nvSpPr>
        <p:spPr>
          <a:xfrm>
            <a:off x="441434" y="898750"/>
            <a:ext cx="916359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Центр трансфера технологий-Филиал «Ресурсный центр «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ЭкоТехноПарк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– Волма» УО «Республиканский институт профессионального образования»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45E82DC-64E1-4166-8F43-A6E46211A021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05634916"/>
              </p:ext>
            </p:extLst>
          </p:nvPr>
        </p:nvGraphicFramePr>
        <p:xfrm>
          <a:off x="0" y="1187498"/>
          <a:ext cx="11779779" cy="591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2760" y="3892478"/>
            <a:ext cx="1731414" cy="1871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206" y="110146"/>
            <a:ext cx="1298472" cy="497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552" y="4108326"/>
            <a:ext cx="2776678" cy="18248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Группа 12"/>
          <p:cNvGrpSpPr/>
          <p:nvPr/>
        </p:nvGrpSpPr>
        <p:grpSpPr>
          <a:xfrm>
            <a:off x="831522" y="5568630"/>
            <a:ext cx="2563610" cy="1032641"/>
            <a:chOff x="5514294" y="1879604"/>
            <a:chExt cx="2079220" cy="1114088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514294" y="1879604"/>
              <a:ext cx="2079220" cy="1114088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4">
                <a:hueOff val="-1116192"/>
                <a:satOff val="6725"/>
                <a:lumOff val="53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5579556" y="1944866"/>
              <a:ext cx="2013958" cy="1048826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cs typeface="Impact"/>
                </a:rPr>
                <a:t>Учебная лаборатория «Технологии производства, управления и распределения электрической энергии»</a:t>
              </a:r>
              <a:endParaRPr lang="ru-RU" sz="1400" b="1" kern="1200" dirty="0">
                <a:latin typeface="+mn-lt"/>
                <a:cs typeface="Impact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9454209" y="5266267"/>
            <a:ext cx="2367161" cy="940592"/>
            <a:chOff x="5514294" y="1879604"/>
            <a:chExt cx="2079220" cy="1114088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514294" y="1879604"/>
              <a:ext cx="2079220" cy="1114088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4">
                <a:hueOff val="-1116192"/>
                <a:satOff val="6725"/>
                <a:lumOff val="53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5579556" y="1944866"/>
              <a:ext cx="2013958" cy="1048826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cs typeface="Impact"/>
                </a:rPr>
                <a:t>Учебная лаборатория «Современные технологии водоподготовки».</a:t>
              </a:r>
              <a:endParaRPr lang="ru-RU" sz="1400" b="1" kern="1200" dirty="0">
                <a:latin typeface="+mn-lt"/>
                <a:cs typeface="Impact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672760" y="3588861"/>
            <a:ext cx="1731414" cy="303617"/>
            <a:chOff x="6466972" y="3113508"/>
            <a:chExt cx="2341298" cy="303617"/>
          </a:xfrm>
          <a:scene3d>
            <a:camera prst="orthographicFront"/>
            <a:lightRig rig="flat" dir="t"/>
          </a:scene3d>
        </p:grpSpPr>
        <p:sp>
          <p:nvSpPr>
            <p:cNvPr id="20" name="Прямоугольник 19"/>
            <p:cNvSpPr/>
            <p:nvPr/>
          </p:nvSpPr>
          <p:spPr>
            <a:xfrm>
              <a:off x="6466972" y="3113508"/>
              <a:ext cx="2341298" cy="303617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2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6466972" y="3113508"/>
              <a:ext cx="2341298" cy="3036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21084" y="3956517"/>
            <a:ext cx="2714145" cy="303617"/>
            <a:chOff x="1675834" y="485457"/>
            <a:chExt cx="2341298" cy="303617"/>
          </a:xfrm>
          <a:scene3d>
            <a:camera prst="orthographicFront"/>
            <a:lightRig rig="flat" dir="t"/>
          </a:scene3d>
        </p:grpSpPr>
        <p:sp>
          <p:nvSpPr>
            <p:cNvPr id="23" name="Прямоугольник 22"/>
            <p:cNvSpPr/>
            <p:nvPr/>
          </p:nvSpPr>
          <p:spPr>
            <a:xfrm>
              <a:off x="1675834" y="485457"/>
              <a:ext cx="2341298" cy="303617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1675834" y="485457"/>
              <a:ext cx="2341298" cy="3036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4440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8AC04B03-3D26-4AA1-A22A-94F27D65744F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FD5B61-D047-4505-AF2A-0C3703296F77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611F49AE-9443-47BF-A8F3-0723CDE94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83" b="26115"/>
          <a:stretch/>
        </p:blipFill>
        <p:spPr bwMode="auto">
          <a:xfrm>
            <a:off x="6106941" y="4137068"/>
            <a:ext cx="2838465" cy="23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B3BA18-48CC-43A1-A269-041EF4B85F21}"/>
              </a:ext>
            </a:extLst>
          </p:cNvPr>
          <p:cNvGrpSpPr/>
          <p:nvPr/>
        </p:nvGrpSpPr>
        <p:grpSpPr>
          <a:xfrm>
            <a:off x="6092338" y="1449497"/>
            <a:ext cx="2867673" cy="2375069"/>
            <a:chOff x="6096000" y="1449497"/>
            <a:chExt cx="2867673" cy="237506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932B1B1-436C-4E29-BEAF-CED1171CC1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60" b="49467"/>
            <a:stretch/>
          </p:blipFill>
          <p:spPr bwMode="auto">
            <a:xfrm>
              <a:off x="6096000" y="1449497"/>
              <a:ext cx="2867673" cy="237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B42744D-B876-4733-A678-61CBADBCD3A6}"/>
                </a:ext>
              </a:extLst>
            </p:cNvPr>
            <p:cNvSpPr/>
            <p:nvPr/>
          </p:nvSpPr>
          <p:spPr>
            <a:xfrm>
              <a:off x="6812924" y="1454161"/>
              <a:ext cx="1197735" cy="100390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D5E8CE-E9A6-4F18-8C9D-82BF8266AEB6}"/>
              </a:ext>
            </a:extLst>
          </p:cNvPr>
          <p:cNvGrpSpPr/>
          <p:nvPr/>
        </p:nvGrpSpPr>
        <p:grpSpPr>
          <a:xfrm>
            <a:off x="425902" y="1449497"/>
            <a:ext cx="5360918" cy="5070798"/>
            <a:chOff x="433226" y="1187499"/>
            <a:chExt cx="5360918" cy="507079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128497B-7845-485A-AA74-38DDB1CEF2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0" b="70699"/>
            <a:stretch/>
          </p:blipFill>
          <p:spPr bwMode="auto">
            <a:xfrm>
              <a:off x="433226" y="1187499"/>
              <a:ext cx="5360918" cy="5070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EECC460-2824-4586-8F9E-B3AF6AD09207}"/>
                </a:ext>
              </a:extLst>
            </p:cNvPr>
            <p:cNvSpPr/>
            <p:nvPr/>
          </p:nvSpPr>
          <p:spPr>
            <a:xfrm>
              <a:off x="1173660" y="5859887"/>
              <a:ext cx="549230" cy="398409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214CCC6-7D8D-48B3-BB89-A9925867B507}"/>
                </a:ext>
              </a:extLst>
            </p:cNvPr>
            <p:cNvSpPr/>
            <p:nvPr/>
          </p:nvSpPr>
          <p:spPr>
            <a:xfrm>
              <a:off x="3685083" y="5927023"/>
              <a:ext cx="1904348" cy="331272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919C4EA2-D8E6-48EA-8634-10E319FC8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438"/>
          <a:stretch/>
        </p:blipFill>
        <p:spPr bwMode="auto">
          <a:xfrm>
            <a:off x="9156590" y="2369253"/>
            <a:ext cx="2838465" cy="262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FF13F07-5CE0-4088-AE30-9C8ACC520B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844" y="1373203"/>
            <a:ext cx="367330" cy="35787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93F04F7-C5D8-446E-941D-D30A33EF61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65" y="6105986"/>
            <a:ext cx="367330" cy="3578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733A9B-E286-4410-B114-EBCA3BEB5A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020" y="5276259"/>
            <a:ext cx="367330" cy="357871"/>
          </a:xfrm>
          <a:prstGeom prst="rect">
            <a:avLst/>
          </a:prstGeom>
        </p:spPr>
      </p:pic>
      <p:sp>
        <p:nvSpPr>
          <p:cNvPr id="28" name="Овал 27">
            <a:hlinkClick r:id="rId10" action="ppaction://hlinksldjump"/>
            <a:extLst>
              <a:ext uri="{FF2B5EF4-FFF2-40B4-BE49-F238E27FC236}">
                <a16:creationId xmlns:a16="http://schemas.microsoft.com/office/drawing/2014/main" id="{3C0CE753-D559-4781-A168-B0588D637BFD}"/>
              </a:ext>
            </a:extLst>
          </p:cNvPr>
          <p:cNvSpPr/>
          <p:nvPr/>
        </p:nvSpPr>
        <p:spPr>
          <a:xfrm>
            <a:off x="8673160" y="130009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sp>
        <p:nvSpPr>
          <p:cNvPr id="31" name="Овал 30">
            <a:hlinkClick r:id="rId11" action="ppaction://hlinksldjump"/>
            <a:extLst>
              <a:ext uri="{FF2B5EF4-FFF2-40B4-BE49-F238E27FC236}">
                <a16:creationId xmlns:a16="http://schemas.microsoft.com/office/drawing/2014/main" id="{D79A2F0D-5241-47BF-8FC2-53D9FC9A9C5B}"/>
              </a:ext>
            </a:extLst>
          </p:cNvPr>
          <p:cNvSpPr/>
          <p:nvPr/>
        </p:nvSpPr>
        <p:spPr>
          <a:xfrm>
            <a:off x="8644000" y="601138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sp>
        <p:nvSpPr>
          <p:cNvPr id="33" name="Овал 32">
            <a:hlinkClick r:id="rId12" action="ppaction://hlinksldjump"/>
            <a:extLst>
              <a:ext uri="{FF2B5EF4-FFF2-40B4-BE49-F238E27FC236}">
                <a16:creationId xmlns:a16="http://schemas.microsoft.com/office/drawing/2014/main" id="{63B0E0B1-C439-4F89-92C6-040EA661DD43}"/>
              </a:ext>
            </a:extLst>
          </p:cNvPr>
          <p:cNvSpPr/>
          <p:nvPr/>
        </p:nvSpPr>
        <p:spPr>
          <a:xfrm>
            <a:off x="11511645" y="469889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21039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8AC04B03-3D26-4AA1-A22A-94F27D65744F}"/>
              </a:ext>
            </a:extLst>
          </p:cNvPr>
          <p:cNvSpPr txBox="1">
            <a:spLocks/>
          </p:cNvSpPr>
          <p:nvPr/>
        </p:nvSpPr>
        <p:spPr>
          <a:xfrm>
            <a:off x="433226" y="722464"/>
            <a:ext cx="9543822" cy="465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Беларусь: энергетика настоящего и будущего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FD5B61-D047-4505-AF2A-0C3703296F77}"/>
              </a:ext>
            </a:extLst>
          </p:cNvPr>
          <p:cNvCxnSpPr>
            <a:cxnSpLocks/>
          </p:cNvCxnSpPr>
          <p:nvPr/>
        </p:nvCxnSpPr>
        <p:spPr>
          <a:xfrm flipH="1">
            <a:off x="441434" y="0"/>
            <a:ext cx="13768" cy="11039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611F49AE-9443-47BF-A8F3-0723CDE94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83" b="26115"/>
          <a:stretch/>
        </p:blipFill>
        <p:spPr bwMode="auto">
          <a:xfrm>
            <a:off x="6106941" y="4137068"/>
            <a:ext cx="2838465" cy="23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B3BA18-48CC-43A1-A269-041EF4B85F21}"/>
              </a:ext>
            </a:extLst>
          </p:cNvPr>
          <p:cNvGrpSpPr/>
          <p:nvPr/>
        </p:nvGrpSpPr>
        <p:grpSpPr>
          <a:xfrm>
            <a:off x="6092338" y="1449497"/>
            <a:ext cx="2867673" cy="2375069"/>
            <a:chOff x="6096000" y="1449497"/>
            <a:chExt cx="2867673" cy="237506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932B1B1-436C-4E29-BEAF-CED1171CC1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60" b="49467"/>
            <a:stretch/>
          </p:blipFill>
          <p:spPr bwMode="auto">
            <a:xfrm>
              <a:off x="6096000" y="1449497"/>
              <a:ext cx="2867673" cy="237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B42744D-B876-4733-A678-61CBADBCD3A6}"/>
                </a:ext>
              </a:extLst>
            </p:cNvPr>
            <p:cNvSpPr/>
            <p:nvPr/>
          </p:nvSpPr>
          <p:spPr>
            <a:xfrm>
              <a:off x="6812924" y="1454161"/>
              <a:ext cx="1197735" cy="100390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D5E8CE-E9A6-4F18-8C9D-82BF8266AEB6}"/>
              </a:ext>
            </a:extLst>
          </p:cNvPr>
          <p:cNvGrpSpPr/>
          <p:nvPr/>
        </p:nvGrpSpPr>
        <p:grpSpPr>
          <a:xfrm>
            <a:off x="425902" y="1449497"/>
            <a:ext cx="5360918" cy="5070798"/>
            <a:chOff x="433226" y="1187499"/>
            <a:chExt cx="5360918" cy="507079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128497B-7845-485A-AA74-38DDB1CEF2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0" b="70699"/>
            <a:stretch/>
          </p:blipFill>
          <p:spPr bwMode="auto">
            <a:xfrm>
              <a:off x="433226" y="1187499"/>
              <a:ext cx="5360918" cy="5070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EECC460-2824-4586-8F9E-B3AF6AD09207}"/>
                </a:ext>
              </a:extLst>
            </p:cNvPr>
            <p:cNvSpPr/>
            <p:nvPr/>
          </p:nvSpPr>
          <p:spPr>
            <a:xfrm>
              <a:off x="1173660" y="5859887"/>
              <a:ext cx="549230" cy="398409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214CCC6-7D8D-48B3-BB89-A9925867B507}"/>
                </a:ext>
              </a:extLst>
            </p:cNvPr>
            <p:cNvSpPr/>
            <p:nvPr/>
          </p:nvSpPr>
          <p:spPr>
            <a:xfrm>
              <a:off x="3685083" y="5927023"/>
              <a:ext cx="1904348" cy="331272"/>
            </a:xfrm>
            <a:prstGeom prst="rect">
              <a:avLst/>
            </a:prstGeom>
            <a:gradFill flip="none" rotWithShape="1">
              <a:gsLst>
                <a:gs pos="0">
                  <a:srgbClr val="9EC53B"/>
                </a:gs>
                <a:gs pos="50000">
                  <a:srgbClr val="98C163"/>
                </a:gs>
                <a:gs pos="100000">
                  <a:srgbClr val="8BB79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919C4EA2-D8E6-48EA-8634-10E319FC8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438"/>
          <a:stretch/>
        </p:blipFill>
        <p:spPr bwMode="auto">
          <a:xfrm>
            <a:off x="9156590" y="2369253"/>
            <a:ext cx="2838465" cy="262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3C0CE753-D559-4781-A168-B0588D637BFD}"/>
              </a:ext>
            </a:extLst>
          </p:cNvPr>
          <p:cNvSpPr/>
          <p:nvPr/>
        </p:nvSpPr>
        <p:spPr>
          <a:xfrm>
            <a:off x="8673160" y="130009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FF13F07-5CE0-4088-AE30-9C8ACC520B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844" y="1373203"/>
            <a:ext cx="367330" cy="357871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D79A2F0D-5241-47BF-8FC2-53D9FC9A9C5B}"/>
              </a:ext>
            </a:extLst>
          </p:cNvPr>
          <p:cNvSpPr/>
          <p:nvPr/>
        </p:nvSpPr>
        <p:spPr>
          <a:xfrm>
            <a:off x="8644000" y="601138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93F04F7-C5D8-446E-941D-D30A33EF61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65" y="6105986"/>
            <a:ext cx="367330" cy="357871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63B0E0B1-C439-4F89-92C6-040EA661DD43}"/>
              </a:ext>
            </a:extLst>
          </p:cNvPr>
          <p:cNvSpPr/>
          <p:nvPr/>
        </p:nvSpPr>
        <p:spPr>
          <a:xfrm>
            <a:off x="11511645" y="469889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733A9B-E286-4410-B114-EBCA3BEB5A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020" y="5276259"/>
            <a:ext cx="367330" cy="35787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2C6BFC1-FAD7-4946-B129-62461E606E3D}"/>
              </a:ext>
            </a:extLst>
          </p:cNvPr>
          <p:cNvGrpSpPr/>
          <p:nvPr/>
        </p:nvGrpSpPr>
        <p:grpSpPr>
          <a:xfrm>
            <a:off x="2565826" y="103338"/>
            <a:ext cx="7831304" cy="6647498"/>
            <a:chOff x="2571341" y="163735"/>
            <a:chExt cx="7831304" cy="6647498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F3C540B1-8BA2-4E57-891C-96733D68CA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71341" y="163735"/>
              <a:ext cx="7831304" cy="66474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3844F90-71B5-4D45-AF6E-173F796362E5}"/>
                </a:ext>
              </a:extLst>
            </p:cNvPr>
            <p:cNvSpPr/>
            <p:nvPr/>
          </p:nvSpPr>
          <p:spPr>
            <a:xfrm>
              <a:off x="4582645" y="163735"/>
              <a:ext cx="3272578" cy="459007"/>
            </a:xfrm>
            <a:prstGeom prst="rect">
              <a:avLst/>
            </a:prstGeom>
            <a:gradFill flip="none" rotWithShape="1">
              <a:gsLst>
                <a:gs pos="0">
                  <a:srgbClr val="9EC631"/>
                </a:gs>
                <a:gs pos="50000">
                  <a:srgbClr val="9CC42F"/>
                </a:gs>
                <a:gs pos="100000">
                  <a:srgbClr val="9BC348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>
            <a:hlinkClick r:id="rId12" action="ppaction://hlinksldjump"/>
            <a:extLst>
              <a:ext uri="{FF2B5EF4-FFF2-40B4-BE49-F238E27FC236}">
                <a16:creationId xmlns:a16="http://schemas.microsoft.com/office/drawing/2014/main" id="{9FE9AC28-B87C-450A-85B6-F20669F1480D}"/>
              </a:ext>
            </a:extLst>
          </p:cNvPr>
          <p:cNvSpPr/>
          <p:nvPr/>
        </p:nvSpPr>
        <p:spPr>
          <a:xfrm>
            <a:off x="419687" y="253602"/>
            <a:ext cx="12123581" cy="68580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7557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8085</TotalTime>
  <Words>2649</Words>
  <Application>Microsoft Office PowerPoint</Application>
  <PresentationFormat>Широкоэкранный</PresentationFormat>
  <Paragraphs>213</Paragraphs>
  <Slides>20</Slides>
  <Notes>20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Arial Black</vt:lpstr>
      <vt:lpstr>Calibri Light</vt:lpstr>
      <vt:lpstr>Arial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Inf 4-8</cp:lastModifiedBy>
  <cp:revision>541</cp:revision>
  <cp:lastPrinted>2023-02-10T12:49:31Z</cp:lastPrinted>
  <dcterms:created xsi:type="dcterms:W3CDTF">2018-12-03T10:14:15Z</dcterms:created>
  <dcterms:modified xsi:type="dcterms:W3CDTF">2023-02-24T06:19:58Z</dcterms:modified>
</cp:coreProperties>
</file>