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39" r:id="rId2"/>
    <p:sldId id="259" r:id="rId3"/>
    <p:sldId id="322" r:id="rId4"/>
    <p:sldId id="260" r:id="rId5"/>
    <p:sldId id="262" r:id="rId6"/>
    <p:sldId id="263" r:id="rId7"/>
    <p:sldId id="332" r:id="rId8"/>
    <p:sldId id="267" r:id="rId9"/>
    <p:sldId id="341" r:id="rId10"/>
    <p:sldId id="342" r:id="rId11"/>
    <p:sldId id="343" r:id="rId12"/>
    <p:sldId id="344" r:id="rId13"/>
    <p:sldId id="345" r:id="rId14"/>
    <p:sldId id="346" r:id="rId15"/>
    <p:sldId id="354" r:id="rId16"/>
    <p:sldId id="355" r:id="rId17"/>
    <p:sldId id="347" r:id="rId18"/>
    <p:sldId id="348" r:id="rId19"/>
    <p:sldId id="349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FAD2C2"/>
    <a:srgbClr val="F6AD8F"/>
    <a:srgbClr val="A1CC8D"/>
    <a:srgbClr val="D6E9CD"/>
    <a:srgbClr val="DBE7F5"/>
    <a:srgbClr val="98BCE4"/>
    <a:srgbClr val="1887C9"/>
    <a:srgbClr val="DFD2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A741A3-36A7-4AA7-98C6-AF774676E9E3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71CE088-8578-407A-BC8C-F815E58B97FF}">
      <dgm:prSet phldrT="[Текст]" custT="1"/>
      <dgm:spPr/>
      <dgm:t>
        <a:bodyPr/>
        <a:lstStyle/>
        <a:p>
          <a:r>
            <a:rPr lang="ru-RU" altLang="ru-RU" sz="3200" b="1" dirty="0">
              <a:solidFill>
                <a:schemeClr val="tx1"/>
              </a:solidFill>
            </a:rPr>
            <a:t>НАИБОЛЕЕ ВАЖНЫЕ РАЗДЕЛЫ</a:t>
          </a:r>
          <a:endParaRPr lang="ru-RU" sz="3200" b="1" dirty="0">
            <a:solidFill>
              <a:schemeClr val="tx1"/>
            </a:solidFill>
          </a:endParaRPr>
        </a:p>
      </dgm:t>
    </dgm:pt>
    <dgm:pt modelId="{F4A69094-EEF7-4F9E-9F9B-E16D9DB57970}" type="parTrans" cxnId="{9713737B-A225-4CD7-AC74-29CD10FCE21F}">
      <dgm:prSet/>
      <dgm:spPr/>
      <dgm:t>
        <a:bodyPr/>
        <a:lstStyle/>
        <a:p>
          <a:endParaRPr lang="ru-RU"/>
        </a:p>
      </dgm:t>
    </dgm:pt>
    <dgm:pt modelId="{C3BD694A-CFE9-4A06-8015-CC89128C36EE}" type="sibTrans" cxnId="{9713737B-A225-4CD7-AC74-29CD10FCE21F}">
      <dgm:prSet/>
      <dgm:spPr/>
      <dgm:t>
        <a:bodyPr/>
        <a:lstStyle/>
        <a:p>
          <a:endParaRPr lang="ru-RU"/>
        </a:p>
      </dgm:t>
    </dgm:pt>
    <dgm:pt modelId="{DA38734D-2729-4EBE-827B-9EAFB4125BA4}">
      <dgm:prSet phldrT="[Текст]" custT="1"/>
      <dgm:spPr/>
      <dgm:t>
        <a:bodyPr/>
        <a:lstStyle/>
        <a:p>
          <a:pPr>
            <a:lnSpc>
              <a:spcPct val="80000"/>
            </a:lnSpc>
          </a:pPr>
          <a:r>
            <a:rPr lang="ru-RU" altLang="ru-RU" sz="2800" b="1" dirty="0"/>
            <a:t>Национальный реестр правовых актов</a:t>
          </a:r>
          <a:endParaRPr lang="ru-RU" sz="2800" b="1" dirty="0"/>
        </a:p>
      </dgm:t>
    </dgm:pt>
    <dgm:pt modelId="{D012EECF-3697-4A7A-9D91-86468025135D}" type="parTrans" cxnId="{45E6C3E3-7BB7-4759-8587-28A660C9A5DB}">
      <dgm:prSet/>
      <dgm:spPr>
        <a:ln w="28575">
          <a:tailEnd type="triangle"/>
        </a:ln>
      </dgm:spPr>
      <dgm:t>
        <a:bodyPr/>
        <a:lstStyle/>
        <a:p>
          <a:endParaRPr lang="ru-RU"/>
        </a:p>
      </dgm:t>
    </dgm:pt>
    <dgm:pt modelId="{46DE505E-FAC3-4709-A68E-E462E59941A0}" type="sibTrans" cxnId="{45E6C3E3-7BB7-4759-8587-28A660C9A5DB}">
      <dgm:prSet/>
      <dgm:spPr/>
      <dgm:t>
        <a:bodyPr/>
        <a:lstStyle/>
        <a:p>
          <a:endParaRPr lang="ru-RU"/>
        </a:p>
      </dgm:t>
    </dgm:pt>
    <dgm:pt modelId="{26C9B95B-4993-48FE-A636-0E17B3714BE3}">
      <dgm:prSet phldrT="[Текст]" custT="1"/>
      <dgm:spPr/>
      <dgm:t>
        <a:bodyPr/>
        <a:lstStyle/>
        <a:p>
          <a:r>
            <a:rPr lang="ru-RU" altLang="ru-RU" sz="2800" b="1" dirty="0"/>
            <a:t>Официальное опубликование</a:t>
          </a:r>
          <a:endParaRPr lang="ru-RU" sz="2800" b="1" dirty="0"/>
        </a:p>
      </dgm:t>
    </dgm:pt>
    <dgm:pt modelId="{87D263C4-A764-4137-8E77-6EFBADD42450}" type="parTrans" cxnId="{13652003-30A1-4510-82CA-9DD78E61027E}">
      <dgm:prSet custT="1"/>
      <dgm:spPr>
        <a:noFill/>
        <a:ln w="28575" cap="flat" cmpd="sng" algn="ctr">
          <a:solidFill>
            <a:scrgbClr r="0" g="0" b="0"/>
          </a:solidFill>
          <a:prstDash val="solid"/>
          <a:miter lim="800000"/>
          <a:tailEnd type="triangle"/>
        </a:ln>
        <a:effectLst/>
      </dgm:spPr>
      <dgm:t>
        <a:bodyPr spcFirstLastPara="0" vert="horz" wrap="square" lIns="12700" tIns="0" rIns="12700" bIns="0" numCol="1" spcCol="1270" anchor="ctr" anchorCtr="0"/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gm:t>
    </dgm:pt>
    <dgm:pt modelId="{AEB8C117-D8F1-40E2-B4BB-DF9176AA7D2C}" type="sibTrans" cxnId="{13652003-30A1-4510-82CA-9DD78E61027E}">
      <dgm:prSet/>
      <dgm:spPr/>
      <dgm:t>
        <a:bodyPr/>
        <a:lstStyle/>
        <a:p>
          <a:endParaRPr lang="ru-RU"/>
        </a:p>
      </dgm:t>
    </dgm:pt>
    <dgm:pt modelId="{261018ED-DBEC-4185-9A60-C61D910DDC21}" type="pres">
      <dgm:prSet presAssocID="{06A741A3-36A7-4AA7-98C6-AF774676E9E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FBFDB0-803F-41C8-BDD0-4735FEAD5961}" type="pres">
      <dgm:prSet presAssocID="{C71CE088-8578-407A-BC8C-F815E58B97FF}" presName="root1" presStyleCnt="0"/>
      <dgm:spPr/>
    </dgm:pt>
    <dgm:pt modelId="{A5F0A9EC-3854-425D-A6D5-CD78163BB739}" type="pres">
      <dgm:prSet presAssocID="{C71CE088-8578-407A-BC8C-F815E58B97FF}" presName="LevelOneTextNode" presStyleLbl="node0" presStyleIdx="0" presStyleCnt="1" custScaleX="88166" custScaleY="142935" custLinFactNeighborX="-14573" custLinFactNeighborY="-38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6728F5-55A5-4A3F-AF61-114A83FE40AF}" type="pres">
      <dgm:prSet presAssocID="{C71CE088-8578-407A-BC8C-F815E58B97FF}" presName="level2hierChild" presStyleCnt="0"/>
      <dgm:spPr/>
    </dgm:pt>
    <dgm:pt modelId="{C94884EA-AF4C-4A64-8F5D-C84912B30AB8}" type="pres">
      <dgm:prSet presAssocID="{D012EECF-3697-4A7A-9D91-86468025135D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4D1EC0E0-E117-47F3-84FA-C8888C336B23}" type="pres">
      <dgm:prSet presAssocID="{D012EECF-3697-4A7A-9D91-86468025135D}" presName="connTx" presStyleLbl="parChTrans1D2" presStyleIdx="0" presStyleCnt="2"/>
      <dgm:spPr/>
      <dgm:t>
        <a:bodyPr/>
        <a:lstStyle/>
        <a:p>
          <a:endParaRPr lang="ru-RU"/>
        </a:p>
      </dgm:t>
    </dgm:pt>
    <dgm:pt modelId="{C66E09C1-8DB0-4946-8AC0-58FEDCAA1785}" type="pres">
      <dgm:prSet presAssocID="{DA38734D-2729-4EBE-827B-9EAFB4125BA4}" presName="root2" presStyleCnt="0"/>
      <dgm:spPr/>
    </dgm:pt>
    <dgm:pt modelId="{B77A1C80-8BC2-48F0-A0D5-231160EA8EA9}" type="pres">
      <dgm:prSet presAssocID="{DA38734D-2729-4EBE-827B-9EAFB4125BA4}" presName="LevelTwoTextNode" presStyleLbl="node2" presStyleIdx="0" presStyleCnt="2" custScaleX="107254" custLinFactY="-54291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02A78E-BD39-48EE-A571-F39207D64161}" type="pres">
      <dgm:prSet presAssocID="{DA38734D-2729-4EBE-827B-9EAFB4125BA4}" presName="level3hierChild" presStyleCnt="0"/>
      <dgm:spPr/>
    </dgm:pt>
    <dgm:pt modelId="{0994A2C9-C574-4EA2-B13A-7C8EF958E50E}" type="pres">
      <dgm:prSet presAssocID="{87D263C4-A764-4137-8E77-6EFBADD42450}" presName="conn2-1" presStyleLbl="parChTrans1D2" presStyleIdx="1" presStyleCnt="2"/>
      <dgm:spPr>
        <a:xfrm rot="3068200">
          <a:off x="1434915" y="2171250"/>
          <a:ext cx="1470437" cy="61699"/>
        </a:xfrm>
        <a:custGeom>
          <a:avLst/>
          <a:gdLst/>
          <a:ahLst/>
          <a:cxnLst/>
          <a:rect l="0" t="0" r="0" b="0"/>
          <a:pathLst>
            <a:path>
              <a:moveTo>
                <a:pt x="0" y="30849"/>
              </a:moveTo>
              <a:lnTo>
                <a:pt x="1470437" y="30849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819484BD-F194-4D16-9020-C45B21E937F8}" type="pres">
      <dgm:prSet presAssocID="{87D263C4-A764-4137-8E77-6EFBADD42450}" presName="connTx" presStyleLbl="parChTrans1D2" presStyleIdx="1" presStyleCnt="2"/>
      <dgm:spPr/>
      <dgm:t>
        <a:bodyPr/>
        <a:lstStyle/>
        <a:p>
          <a:endParaRPr lang="ru-RU"/>
        </a:p>
      </dgm:t>
    </dgm:pt>
    <dgm:pt modelId="{DDB1145C-12CD-4600-8AD1-D5A5FA1952F9}" type="pres">
      <dgm:prSet presAssocID="{26C9B95B-4993-48FE-A636-0E17B3714BE3}" presName="root2" presStyleCnt="0"/>
      <dgm:spPr/>
    </dgm:pt>
    <dgm:pt modelId="{CB71F1FF-FEE6-446A-8519-7DF92B90AA24}" type="pres">
      <dgm:prSet presAssocID="{26C9B95B-4993-48FE-A636-0E17B3714BE3}" presName="LevelTwoTextNode" presStyleLbl="node2" presStyleIdx="1" presStyleCnt="2" custScaleX="107362" custLinFactNeighborX="506" custLinFactNeighborY="238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F3F4CC-380D-4FB4-848A-B239676F7F01}" type="pres">
      <dgm:prSet presAssocID="{26C9B95B-4993-48FE-A636-0E17B3714BE3}" presName="level3hierChild" presStyleCnt="0"/>
      <dgm:spPr/>
    </dgm:pt>
  </dgm:ptLst>
  <dgm:cxnLst>
    <dgm:cxn modelId="{42544727-53EC-4C69-B2EC-6EDD90336FA4}" type="presOf" srcId="{DA38734D-2729-4EBE-827B-9EAFB4125BA4}" destId="{B77A1C80-8BC2-48F0-A0D5-231160EA8EA9}" srcOrd="0" destOrd="0" presId="urn:microsoft.com/office/officeart/2005/8/layout/hierarchy2"/>
    <dgm:cxn modelId="{9713737B-A225-4CD7-AC74-29CD10FCE21F}" srcId="{06A741A3-36A7-4AA7-98C6-AF774676E9E3}" destId="{C71CE088-8578-407A-BC8C-F815E58B97FF}" srcOrd="0" destOrd="0" parTransId="{F4A69094-EEF7-4F9E-9F9B-E16D9DB57970}" sibTransId="{C3BD694A-CFE9-4A06-8015-CC89128C36EE}"/>
    <dgm:cxn modelId="{13652003-30A1-4510-82CA-9DD78E61027E}" srcId="{C71CE088-8578-407A-BC8C-F815E58B97FF}" destId="{26C9B95B-4993-48FE-A636-0E17B3714BE3}" srcOrd="1" destOrd="0" parTransId="{87D263C4-A764-4137-8E77-6EFBADD42450}" sibTransId="{AEB8C117-D8F1-40E2-B4BB-DF9176AA7D2C}"/>
    <dgm:cxn modelId="{9CB3488B-C5BA-4FB9-A500-E27D55CCE65B}" type="presOf" srcId="{06A741A3-36A7-4AA7-98C6-AF774676E9E3}" destId="{261018ED-DBEC-4185-9A60-C61D910DDC21}" srcOrd="0" destOrd="0" presId="urn:microsoft.com/office/officeart/2005/8/layout/hierarchy2"/>
    <dgm:cxn modelId="{C409853D-5D44-4568-B773-C59C41C8BFCF}" type="presOf" srcId="{26C9B95B-4993-48FE-A636-0E17B3714BE3}" destId="{CB71F1FF-FEE6-446A-8519-7DF92B90AA24}" srcOrd="0" destOrd="0" presId="urn:microsoft.com/office/officeart/2005/8/layout/hierarchy2"/>
    <dgm:cxn modelId="{03F0669C-745F-4693-B7F4-E1F5406BE2A7}" type="presOf" srcId="{D012EECF-3697-4A7A-9D91-86468025135D}" destId="{4D1EC0E0-E117-47F3-84FA-C8888C336B23}" srcOrd="1" destOrd="0" presId="urn:microsoft.com/office/officeart/2005/8/layout/hierarchy2"/>
    <dgm:cxn modelId="{A2D94D0A-5792-429E-82E4-38F7C34E3429}" type="presOf" srcId="{D012EECF-3697-4A7A-9D91-86468025135D}" destId="{C94884EA-AF4C-4A64-8F5D-C84912B30AB8}" srcOrd="0" destOrd="0" presId="urn:microsoft.com/office/officeart/2005/8/layout/hierarchy2"/>
    <dgm:cxn modelId="{62C4653E-0AE5-41FB-9BD0-65646545F101}" type="presOf" srcId="{C71CE088-8578-407A-BC8C-F815E58B97FF}" destId="{A5F0A9EC-3854-425D-A6D5-CD78163BB739}" srcOrd="0" destOrd="0" presId="urn:microsoft.com/office/officeart/2005/8/layout/hierarchy2"/>
    <dgm:cxn modelId="{45E6C3E3-7BB7-4759-8587-28A660C9A5DB}" srcId="{C71CE088-8578-407A-BC8C-F815E58B97FF}" destId="{DA38734D-2729-4EBE-827B-9EAFB4125BA4}" srcOrd="0" destOrd="0" parTransId="{D012EECF-3697-4A7A-9D91-86468025135D}" sibTransId="{46DE505E-FAC3-4709-A68E-E462E59941A0}"/>
    <dgm:cxn modelId="{61AB1DB8-ADBA-404D-ABD2-1B288D49979A}" type="presOf" srcId="{87D263C4-A764-4137-8E77-6EFBADD42450}" destId="{0994A2C9-C574-4EA2-B13A-7C8EF958E50E}" srcOrd="0" destOrd="0" presId="urn:microsoft.com/office/officeart/2005/8/layout/hierarchy2"/>
    <dgm:cxn modelId="{A4457362-796E-4227-8FAF-264392E31ED9}" type="presOf" srcId="{87D263C4-A764-4137-8E77-6EFBADD42450}" destId="{819484BD-F194-4D16-9020-C45B21E937F8}" srcOrd="1" destOrd="0" presId="urn:microsoft.com/office/officeart/2005/8/layout/hierarchy2"/>
    <dgm:cxn modelId="{4C3434AC-FEE5-4FD5-A935-8344C75FD7DF}" type="presParOf" srcId="{261018ED-DBEC-4185-9A60-C61D910DDC21}" destId="{69FBFDB0-803F-41C8-BDD0-4735FEAD5961}" srcOrd="0" destOrd="0" presId="urn:microsoft.com/office/officeart/2005/8/layout/hierarchy2"/>
    <dgm:cxn modelId="{B0B17F01-9B01-41D1-8694-2F96A10F0037}" type="presParOf" srcId="{69FBFDB0-803F-41C8-BDD0-4735FEAD5961}" destId="{A5F0A9EC-3854-425D-A6D5-CD78163BB739}" srcOrd="0" destOrd="0" presId="urn:microsoft.com/office/officeart/2005/8/layout/hierarchy2"/>
    <dgm:cxn modelId="{8C8A25F1-C6FF-46F6-A18A-7240E99F87EE}" type="presParOf" srcId="{69FBFDB0-803F-41C8-BDD0-4735FEAD5961}" destId="{726728F5-55A5-4A3F-AF61-114A83FE40AF}" srcOrd="1" destOrd="0" presId="urn:microsoft.com/office/officeart/2005/8/layout/hierarchy2"/>
    <dgm:cxn modelId="{90C1544A-0C8C-48D3-8DA4-D1A2C77ADCEC}" type="presParOf" srcId="{726728F5-55A5-4A3F-AF61-114A83FE40AF}" destId="{C94884EA-AF4C-4A64-8F5D-C84912B30AB8}" srcOrd="0" destOrd="0" presId="urn:microsoft.com/office/officeart/2005/8/layout/hierarchy2"/>
    <dgm:cxn modelId="{5D3F3A84-235B-43EC-9538-2979B9CBBDF6}" type="presParOf" srcId="{C94884EA-AF4C-4A64-8F5D-C84912B30AB8}" destId="{4D1EC0E0-E117-47F3-84FA-C8888C336B23}" srcOrd="0" destOrd="0" presId="urn:microsoft.com/office/officeart/2005/8/layout/hierarchy2"/>
    <dgm:cxn modelId="{0BF1F891-E9DB-4DAE-9232-715880DC5EC4}" type="presParOf" srcId="{726728F5-55A5-4A3F-AF61-114A83FE40AF}" destId="{C66E09C1-8DB0-4946-8AC0-58FEDCAA1785}" srcOrd="1" destOrd="0" presId="urn:microsoft.com/office/officeart/2005/8/layout/hierarchy2"/>
    <dgm:cxn modelId="{27DCE00F-CB43-4DBB-9E93-28A9C5226C39}" type="presParOf" srcId="{C66E09C1-8DB0-4946-8AC0-58FEDCAA1785}" destId="{B77A1C80-8BC2-48F0-A0D5-231160EA8EA9}" srcOrd="0" destOrd="0" presId="urn:microsoft.com/office/officeart/2005/8/layout/hierarchy2"/>
    <dgm:cxn modelId="{2B270BED-53EE-417A-B440-B09E617CF4BE}" type="presParOf" srcId="{C66E09C1-8DB0-4946-8AC0-58FEDCAA1785}" destId="{B302A78E-BD39-48EE-A571-F39207D64161}" srcOrd="1" destOrd="0" presId="urn:microsoft.com/office/officeart/2005/8/layout/hierarchy2"/>
    <dgm:cxn modelId="{D62DE43D-685F-401F-9174-21BBB3AABEAD}" type="presParOf" srcId="{726728F5-55A5-4A3F-AF61-114A83FE40AF}" destId="{0994A2C9-C574-4EA2-B13A-7C8EF958E50E}" srcOrd="2" destOrd="0" presId="urn:microsoft.com/office/officeart/2005/8/layout/hierarchy2"/>
    <dgm:cxn modelId="{62E20DBB-1970-4E3C-A26D-7897510C686C}" type="presParOf" srcId="{0994A2C9-C574-4EA2-B13A-7C8EF958E50E}" destId="{819484BD-F194-4D16-9020-C45B21E937F8}" srcOrd="0" destOrd="0" presId="urn:microsoft.com/office/officeart/2005/8/layout/hierarchy2"/>
    <dgm:cxn modelId="{64900E6A-D02D-4B93-8767-27878204EB43}" type="presParOf" srcId="{726728F5-55A5-4A3F-AF61-114A83FE40AF}" destId="{DDB1145C-12CD-4600-8AD1-D5A5FA1952F9}" srcOrd="3" destOrd="0" presId="urn:microsoft.com/office/officeart/2005/8/layout/hierarchy2"/>
    <dgm:cxn modelId="{673D10EA-D89F-4CEC-B1A5-40BFB6828C16}" type="presParOf" srcId="{DDB1145C-12CD-4600-8AD1-D5A5FA1952F9}" destId="{CB71F1FF-FEE6-446A-8519-7DF92B90AA24}" srcOrd="0" destOrd="0" presId="urn:microsoft.com/office/officeart/2005/8/layout/hierarchy2"/>
    <dgm:cxn modelId="{FD95F527-5A35-4723-A664-3175E16375D4}" type="presParOf" srcId="{DDB1145C-12CD-4600-8AD1-D5A5FA1952F9}" destId="{01F3F4CC-380D-4FB4-848A-B239676F7F0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F0A9EC-3854-425D-A6D5-CD78163BB739}">
      <dsp:nvSpPr>
        <dsp:cNvPr id="0" name=""/>
        <dsp:cNvSpPr/>
      </dsp:nvSpPr>
      <dsp:spPr>
        <a:xfrm>
          <a:off x="0" y="773293"/>
          <a:ext cx="2439789" cy="19776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3200" b="1" kern="1200" dirty="0">
              <a:solidFill>
                <a:schemeClr val="tx1"/>
              </a:solidFill>
            </a:rPr>
            <a:t>НАИБОЛЕЕ ВАЖНЫЕ РАЗДЕЛЫ</a:t>
          </a:r>
          <a:endParaRPr lang="ru-RU" sz="3200" b="1" kern="1200" dirty="0">
            <a:solidFill>
              <a:schemeClr val="tx1"/>
            </a:solidFill>
          </a:endParaRPr>
        </a:p>
      </dsp:txBody>
      <dsp:txXfrm>
        <a:off x="57925" y="831218"/>
        <a:ext cx="2323939" cy="1861847"/>
      </dsp:txXfrm>
    </dsp:sp>
    <dsp:sp modelId="{C94884EA-AF4C-4A64-8F5D-C84912B30AB8}">
      <dsp:nvSpPr>
        <dsp:cNvPr id="0" name=""/>
        <dsp:cNvSpPr/>
      </dsp:nvSpPr>
      <dsp:spPr>
        <a:xfrm rot="18962953">
          <a:off x="2223836" y="1192691"/>
          <a:ext cx="1542166" cy="68575"/>
        </a:xfrm>
        <a:custGeom>
          <a:avLst/>
          <a:gdLst/>
          <a:ahLst/>
          <a:cxnLst/>
          <a:rect l="0" t="0" r="0" b="0"/>
          <a:pathLst>
            <a:path>
              <a:moveTo>
                <a:pt x="0" y="34287"/>
              </a:moveTo>
              <a:lnTo>
                <a:pt x="1542166" y="34287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956365" y="1188425"/>
        <a:ext cx="77108" cy="77108"/>
      </dsp:txXfrm>
    </dsp:sp>
    <dsp:sp modelId="{B77A1C80-8BC2-48F0-A0D5-231160EA8EA9}">
      <dsp:nvSpPr>
        <dsp:cNvPr id="0" name=""/>
        <dsp:cNvSpPr/>
      </dsp:nvSpPr>
      <dsp:spPr>
        <a:xfrm>
          <a:off x="3550050" y="0"/>
          <a:ext cx="2968005" cy="138363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800" b="1" kern="1200" dirty="0"/>
            <a:t>Национальный реестр правовых актов</a:t>
          </a:r>
          <a:endParaRPr lang="ru-RU" sz="2800" b="1" kern="1200" dirty="0"/>
        </a:p>
      </dsp:txBody>
      <dsp:txXfrm>
        <a:off x="3590575" y="40525"/>
        <a:ext cx="2886955" cy="1302583"/>
      </dsp:txXfrm>
    </dsp:sp>
    <dsp:sp modelId="{0994A2C9-C574-4EA2-B13A-7C8EF958E50E}">
      <dsp:nvSpPr>
        <dsp:cNvPr id="0" name=""/>
        <dsp:cNvSpPr/>
      </dsp:nvSpPr>
      <dsp:spPr>
        <a:xfrm rot="2796359">
          <a:off x="2186119" y="2316785"/>
          <a:ext cx="1620955" cy="68575"/>
        </a:xfrm>
        <a:custGeom>
          <a:avLst/>
          <a:gdLst/>
          <a:ahLst/>
          <a:cxnLst/>
          <a:rect l="0" t="0" r="0" b="0"/>
          <a:pathLst>
            <a:path>
              <a:moveTo>
                <a:pt x="0" y="30849"/>
              </a:moveTo>
              <a:lnTo>
                <a:pt x="1470437" y="30849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sp:txBody>
      <dsp:txXfrm>
        <a:off x="2956073" y="2310549"/>
        <a:ext cx="81047" cy="81047"/>
      </dsp:txXfrm>
    </dsp:sp>
    <dsp:sp modelId="{CB71F1FF-FEE6-446A-8519-7DF92B90AA24}">
      <dsp:nvSpPr>
        <dsp:cNvPr id="0" name=""/>
        <dsp:cNvSpPr/>
      </dsp:nvSpPr>
      <dsp:spPr>
        <a:xfrm>
          <a:off x="3553404" y="2248187"/>
          <a:ext cx="2970994" cy="138363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800" b="1" kern="1200" dirty="0"/>
            <a:t>Официальное опубликование</a:t>
          </a:r>
          <a:endParaRPr lang="ru-RU" sz="2800" b="1" kern="1200" dirty="0"/>
        </a:p>
      </dsp:txBody>
      <dsp:txXfrm>
        <a:off x="3593929" y="2288712"/>
        <a:ext cx="2889944" cy="13025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91A802-9392-457B-9BC7-CBBE49229DB9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D05CF-1137-4580-8520-82BEF9027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386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2811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5C0D08-A11F-4D8E-B4A7-12477E35EC5A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4898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5C0D08-A11F-4D8E-B4A7-12477E35EC5A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6403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5C0D08-A11F-4D8E-B4A7-12477E35EC5A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0032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5C0D08-A11F-4D8E-B4A7-12477E35EC5A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3629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5C0D08-A11F-4D8E-B4A7-12477E35EC5A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5719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5C0D08-A11F-4D8E-B4A7-12477E35EC5A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8595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5C0D08-A11F-4D8E-B4A7-12477E35EC5A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718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CEF1D-4437-454D-980A-3B7DF53C800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670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CEF1D-4437-454D-980A-3B7DF53C800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360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CEF1D-4437-454D-980A-3B7DF53C800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556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5C0D08-A11F-4D8E-B4A7-12477E35EC5A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961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5C0D08-A11F-4D8E-B4A7-12477E35EC5A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126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5C0D08-A11F-4D8E-B4A7-12477E35EC5A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571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5C0D08-A11F-4D8E-B4A7-12477E35EC5A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1326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5C0D08-A11F-4D8E-B4A7-12477E35EC5A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588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EC57-DBD1-4B5C-86EA-4B786DF88A32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072C-9DAE-4A69-A078-637558CF7D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710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EC57-DBD1-4B5C-86EA-4B786DF88A32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072C-9DAE-4A69-A078-637558CF7D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598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EC57-DBD1-4B5C-86EA-4B786DF88A32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072C-9DAE-4A69-A078-637558CF7D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821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EC57-DBD1-4B5C-86EA-4B786DF88A32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072C-9DAE-4A69-A078-637558CF7D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503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EC57-DBD1-4B5C-86EA-4B786DF88A32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072C-9DAE-4A69-A078-637558CF7D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188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EC57-DBD1-4B5C-86EA-4B786DF88A32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072C-9DAE-4A69-A078-637558CF7D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311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EC57-DBD1-4B5C-86EA-4B786DF88A32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072C-9DAE-4A69-A078-637558CF7D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004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EC57-DBD1-4B5C-86EA-4B786DF88A32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072C-9DAE-4A69-A078-637558CF7D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53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EC57-DBD1-4B5C-86EA-4B786DF88A32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072C-9DAE-4A69-A078-637558CF7D2E}" type="slidenum">
              <a:rPr lang="ru-RU" smtClean="0"/>
              <a:t>‹#›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CAD37BE-1C66-4A3B-8BD3-F80880E5F6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94102" y="935929"/>
            <a:ext cx="680572" cy="680572"/>
          </a:xfrm>
          <a:prstGeom prst="rect">
            <a:avLst/>
          </a:prstGeom>
        </p:spPr>
      </p:pic>
      <p:pic>
        <p:nvPicPr>
          <p:cNvPr id="6" name="Изображение 4" descr="polosy.png">
            <a:extLst>
              <a:ext uri="{FF2B5EF4-FFF2-40B4-BE49-F238E27FC236}">
                <a16:creationId xmlns="" xmlns:a16="http://schemas.microsoft.com/office/drawing/2014/main" id="{B813E42C-733F-4918-BD17-4F39FA4F53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590" y="0"/>
            <a:ext cx="3716569" cy="6858000"/>
          </a:xfrm>
          <a:prstGeom prst="rect">
            <a:avLst/>
          </a:prstGeom>
        </p:spPr>
      </p:pic>
      <p:sp>
        <p:nvSpPr>
          <p:cNvPr id="7" name="Нижний колонтитул 2">
            <a:extLst>
              <a:ext uri="{FF2B5EF4-FFF2-40B4-BE49-F238E27FC236}">
                <a16:creationId xmlns="" xmlns:a16="http://schemas.microsoft.com/office/drawing/2014/main" id="{1A2011B5-2C04-45BB-9D25-23EDB8B729EF}"/>
              </a:ext>
            </a:extLst>
          </p:cNvPr>
          <p:cNvSpPr txBox="1">
            <a:spLocks/>
          </p:cNvSpPr>
          <p:nvPr userDrawn="1"/>
        </p:nvSpPr>
        <p:spPr>
          <a:xfrm>
            <a:off x="4191000" y="65087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ru-RU" sz="90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© 20</a:t>
            </a:r>
            <a:r>
              <a:rPr lang="ru-RU" altLang="ru-RU" sz="90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22</a:t>
            </a:r>
            <a:r>
              <a:rPr lang="en-US" altLang="ru-RU" sz="90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90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НЦПИ</a:t>
            </a:r>
            <a:r>
              <a:rPr lang="ru-RU" sz="900" b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lang="ru-RU" sz="90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Мы делаем право доступным для всех! </a:t>
            </a:r>
            <a:endParaRPr lang="ru-RU" sz="900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Рисунок 7" descr="Изображение выглядит как объект&#10;&#10;Описание создано автоматически">
            <a:extLst>
              <a:ext uri="{FF2B5EF4-FFF2-40B4-BE49-F238E27FC236}">
                <a16:creationId xmlns="" xmlns:a16="http://schemas.microsoft.com/office/drawing/2014/main" id="{85F02ECC-E358-436C-85F4-1F7E0DEA2CC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4404" y="163962"/>
            <a:ext cx="599968" cy="68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961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EC57-DBD1-4B5C-86EA-4B786DF88A32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072C-9DAE-4A69-A078-637558CF7D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611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EC57-DBD1-4B5C-86EA-4B786DF88A32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072C-9DAE-4A69-A078-637558CF7D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53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9EC57-DBD1-4B5C-86EA-4B786DF88A32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9072C-9DAE-4A69-A078-637558CF7D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076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5.png"/><Relationship Id="rId18" Type="http://schemas.openxmlformats.org/officeDocument/2006/relationships/image" Target="../media/image47.png"/><Relationship Id="rId3" Type="http://schemas.openxmlformats.org/officeDocument/2006/relationships/image" Target="../media/image38.png"/><Relationship Id="rId7" Type="http://schemas.microsoft.com/office/2007/relationships/hdphoto" Target="../media/hdphoto28.wdp"/><Relationship Id="rId12" Type="http://schemas.microsoft.com/office/2007/relationships/hdphoto" Target="../media/hdphoto30.wdp"/><Relationship Id="rId17" Type="http://schemas.openxmlformats.org/officeDocument/2006/relationships/hyperlink" Target="https://pravo.by/novosti/infografika-prava/tematicheskaya-infografika/" TargetMode="External"/><Relationship Id="rId2" Type="http://schemas.openxmlformats.org/officeDocument/2006/relationships/notesSlide" Target="../notesSlides/notesSlide7.xml"/><Relationship Id="rId16" Type="http://schemas.microsoft.com/office/2007/relationships/hdphoto" Target="../media/hdphoto32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4.png"/><Relationship Id="rId5" Type="http://schemas.microsoft.com/office/2007/relationships/hdphoto" Target="../media/hdphoto5.wdp"/><Relationship Id="rId15" Type="http://schemas.openxmlformats.org/officeDocument/2006/relationships/image" Target="../media/image46.png"/><Relationship Id="rId10" Type="http://schemas.microsoft.com/office/2007/relationships/hdphoto" Target="../media/hdphoto29.wdp"/><Relationship Id="rId4" Type="http://schemas.openxmlformats.org/officeDocument/2006/relationships/image" Target="../media/image11.png"/><Relationship Id="rId9" Type="http://schemas.openxmlformats.org/officeDocument/2006/relationships/image" Target="../media/image43.png"/><Relationship Id="rId14" Type="http://schemas.microsoft.com/office/2007/relationships/hdphoto" Target="../media/hdphoto3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hyperlink" Target="https://pravo.by/" TargetMode="External"/><Relationship Id="rId7" Type="http://schemas.microsoft.com/office/2007/relationships/hdphoto" Target="../media/hdphoto5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microsoft.com/office/2007/relationships/hdphoto" Target="../media/hdphoto33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38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talonline.by/" TargetMode="External"/><Relationship Id="rId11" Type="http://schemas.openxmlformats.org/officeDocument/2006/relationships/image" Target="../media/image51.png"/><Relationship Id="rId5" Type="http://schemas.microsoft.com/office/2007/relationships/hdphoto" Target="../media/hdphoto7.wdp"/><Relationship Id="rId10" Type="http://schemas.openxmlformats.org/officeDocument/2006/relationships/hyperlink" Target="https://www.youtube.com/playlist?list=PLQ0EOMZMlUgdVbdIQpOP_C_gssp11Iqc6" TargetMode="External"/><Relationship Id="rId4" Type="http://schemas.openxmlformats.org/officeDocument/2006/relationships/image" Target="../media/image14.png"/><Relationship Id="rId9" Type="http://schemas.microsoft.com/office/2007/relationships/hdphoto" Target="../media/hdphoto34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38.png"/><Relationship Id="rId7" Type="http://schemas.openxmlformats.org/officeDocument/2006/relationships/image" Target="../media/image53.pn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hyperlink" Target="https://etalonline.by/novosti/korotko-o-vazhnom/Mobilnoe-prilogenie-etalon-online/" TargetMode="External"/><Relationship Id="rId5" Type="http://schemas.microsoft.com/office/2007/relationships/hdphoto" Target="../media/hdphoto7.wdp"/><Relationship Id="rId10" Type="http://schemas.openxmlformats.org/officeDocument/2006/relationships/image" Target="../media/image56.jpeg"/><Relationship Id="rId4" Type="http://schemas.openxmlformats.org/officeDocument/2006/relationships/image" Target="../media/image14.png"/><Relationship Id="rId9" Type="http://schemas.openxmlformats.org/officeDocument/2006/relationships/image" Target="../media/image55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5.wdp"/><Relationship Id="rId3" Type="http://schemas.openxmlformats.org/officeDocument/2006/relationships/image" Target="../media/image38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hyperlink" Target="https://forumpravo.by/" TargetMode="Externa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microsoft.com/office/2007/relationships/hdphoto" Target="../media/hdphoto36.wdp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39.wdp"/><Relationship Id="rId3" Type="http://schemas.openxmlformats.org/officeDocument/2006/relationships/image" Target="../media/image62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8.wdp"/><Relationship Id="rId5" Type="http://schemas.openxmlformats.org/officeDocument/2006/relationships/image" Target="../media/image63.png"/><Relationship Id="rId10" Type="http://schemas.microsoft.com/office/2007/relationships/hdphoto" Target="../media/hdphoto40.wdp"/><Relationship Id="rId4" Type="http://schemas.microsoft.com/office/2007/relationships/hdphoto" Target="../media/hdphoto37.wdp"/><Relationship Id="rId9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38.png"/><Relationship Id="rId7" Type="http://schemas.openxmlformats.org/officeDocument/2006/relationships/hyperlink" Target="https://youtu.be/-8WsIlBOkV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hyperlink" Target="https://mir.pravo.by/" TargetMode="External"/><Relationship Id="rId10" Type="http://schemas.microsoft.com/office/2007/relationships/hdphoto" Target="../media/hdphoto41.wdp"/><Relationship Id="rId4" Type="http://schemas.openxmlformats.org/officeDocument/2006/relationships/image" Target="../media/image13.png"/><Relationship Id="rId9" Type="http://schemas.openxmlformats.org/officeDocument/2006/relationships/image" Target="../media/image6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9.png"/><Relationship Id="rId7" Type="http://schemas.openxmlformats.org/officeDocument/2006/relationships/hyperlink" Target="https://mir.pravo.by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38.png"/><Relationship Id="rId4" Type="http://schemas.microsoft.com/office/2007/relationships/hdphoto" Target="../media/hdphoto42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9.png"/><Relationship Id="rId7" Type="http://schemas.microsoft.com/office/2007/relationships/hdphoto" Target="../media/hdphoto43.wd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11" Type="http://schemas.openxmlformats.org/officeDocument/2006/relationships/image" Target="../media/image72.png"/><Relationship Id="rId5" Type="http://schemas.openxmlformats.org/officeDocument/2006/relationships/image" Target="../media/image38.png"/><Relationship Id="rId10" Type="http://schemas.openxmlformats.org/officeDocument/2006/relationships/hyperlink" Target="https://mir.pravo.by/library/" TargetMode="External"/><Relationship Id="rId4" Type="http://schemas.microsoft.com/office/2007/relationships/hdphoto" Target="../media/hdphoto42.wdp"/><Relationship Id="rId9" Type="http://schemas.microsoft.com/office/2007/relationships/hdphoto" Target="../media/hdphoto44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microsoft.com/office/2007/relationships/hdphoto" Target="../media/hdphoto5.wdp"/><Relationship Id="rId9" Type="http://schemas.microsoft.com/office/2007/relationships/hdphoto" Target="../media/hdphoto7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0" Type="http://schemas.microsoft.com/office/2007/relationships/hdphoto" Target="../media/hdphoto11.wdp"/><Relationship Id="rId4" Type="http://schemas.microsoft.com/office/2007/relationships/hdphoto" Target="../media/hdphoto8.wdp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3.wdp"/><Relationship Id="rId5" Type="http://schemas.openxmlformats.org/officeDocument/2006/relationships/image" Target="../media/image22.png"/><Relationship Id="rId4" Type="http://schemas.microsoft.com/office/2007/relationships/hdphoto" Target="../media/hdphoto12.wdp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microsoft.com/office/2007/relationships/hdphoto" Target="../media/hdphoto19.wdp"/><Relationship Id="rId18" Type="http://schemas.openxmlformats.org/officeDocument/2006/relationships/image" Target="../media/image33.png"/><Relationship Id="rId3" Type="http://schemas.openxmlformats.org/officeDocument/2006/relationships/image" Target="../media/image25.png"/><Relationship Id="rId21" Type="http://schemas.microsoft.com/office/2007/relationships/hdphoto" Target="../media/hdphoto23.wdp"/><Relationship Id="rId7" Type="http://schemas.microsoft.com/office/2007/relationships/hdphoto" Target="../media/hdphoto16.wdp"/><Relationship Id="rId12" Type="http://schemas.openxmlformats.org/officeDocument/2006/relationships/image" Target="../media/image30.png"/><Relationship Id="rId17" Type="http://schemas.microsoft.com/office/2007/relationships/hdphoto" Target="../media/hdphoto21.wdp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2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microsoft.com/office/2007/relationships/hdphoto" Target="../media/hdphoto18.wdp"/><Relationship Id="rId5" Type="http://schemas.microsoft.com/office/2007/relationships/hdphoto" Target="../media/hdphoto15.wdp"/><Relationship Id="rId15" Type="http://schemas.microsoft.com/office/2007/relationships/hdphoto" Target="../media/hdphoto20.wdp"/><Relationship Id="rId10" Type="http://schemas.openxmlformats.org/officeDocument/2006/relationships/image" Target="../media/image29.png"/><Relationship Id="rId19" Type="http://schemas.microsoft.com/office/2007/relationships/hdphoto" Target="../media/hdphoto22.wdp"/><Relationship Id="rId4" Type="http://schemas.openxmlformats.org/officeDocument/2006/relationships/image" Target="../media/image26.png"/><Relationship Id="rId9" Type="http://schemas.microsoft.com/office/2007/relationships/hdphoto" Target="../media/hdphoto17.wdp"/><Relationship Id="rId1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4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hyperlink" Target="https://pravo.by/" TargetMode="External"/><Relationship Id="rId4" Type="http://schemas.microsoft.com/office/2007/relationships/hdphoto" Target="../media/hdphoto25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3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hyperlink" Target="https://pravo.by/" TargetMode="External"/><Relationship Id="rId2" Type="http://schemas.openxmlformats.org/officeDocument/2006/relationships/notesSlide" Target="../notesSlides/notesSlide6.xml"/><Relationship Id="rId16" Type="http://schemas.microsoft.com/office/2007/relationships/hdphoto" Target="../media/hdphoto5.wdp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microsoft.com/office/2007/relationships/hdphoto" Target="../media/hdphoto27.wdp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1.png"/><Relationship Id="rId10" Type="http://schemas.openxmlformats.org/officeDocument/2006/relationships/image" Target="../media/image40.png"/><Relationship Id="rId4" Type="http://schemas.openxmlformats.org/officeDocument/2006/relationships/diagramLayout" Target="../diagrams/layout1.xml"/><Relationship Id="rId9" Type="http://schemas.microsoft.com/office/2007/relationships/hdphoto" Target="../media/hdphoto26.wdp"/><Relationship Id="rId1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/>
          <p:cNvSpPr txBox="1">
            <a:spLocks noGrp="1"/>
          </p:cNvSpPr>
          <p:nvPr>
            <p:ph type="ctrTitle"/>
          </p:nvPr>
        </p:nvSpPr>
        <p:spPr>
          <a:xfrm>
            <a:off x="4351561" y="153733"/>
            <a:ext cx="7760971" cy="1793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48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ПРОЕКТ </a:t>
            </a:r>
            <a:br>
              <a:rPr lang="ru-RU" sz="48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sz="4800" b="1" dirty="0">
              <a:solidFill>
                <a:srgbClr val="0095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5"/>
          <p:cNvSpPr txBox="1"/>
          <p:nvPr/>
        </p:nvSpPr>
        <p:spPr>
          <a:xfrm>
            <a:off x="108858" y="6412148"/>
            <a:ext cx="12192000" cy="292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Октябрь</a:t>
            </a:r>
            <a:r>
              <a:rPr lang="ru-RU" sz="2000" i="0" u="none" strike="noStrike" cap="none" dirty="0">
                <a:latin typeface="Calibri"/>
                <a:ea typeface="Calibri"/>
                <a:cs typeface="Calibri"/>
                <a:sym typeface="Calibri"/>
              </a:rPr>
              <a:t>, 2022 г</a:t>
            </a: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од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6E8A43DB-0F94-4D29-9961-3C25039C203F}"/>
              </a:ext>
            </a:extLst>
          </p:cNvPr>
          <p:cNvSpPr/>
          <p:nvPr/>
        </p:nvSpPr>
        <p:spPr>
          <a:xfrm>
            <a:off x="4479412" y="1915496"/>
            <a:ext cx="7505267" cy="64451"/>
          </a:xfrm>
          <a:prstGeom prst="rect">
            <a:avLst/>
          </a:prstGeom>
          <a:gradFill flip="none" rotWithShape="1">
            <a:gsLst>
              <a:gs pos="0">
                <a:srgbClr val="FFCC00"/>
              </a:gs>
              <a:gs pos="60000">
                <a:srgbClr val="09763A"/>
              </a:gs>
              <a:gs pos="100000">
                <a:srgbClr val="D01A1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" name="Рисунок 2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="" xmlns:a16="http://schemas.microsoft.com/office/drawing/2014/main" id="{F56D3285-C1C2-430D-A8C5-CAF03C68F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11" y="1494696"/>
            <a:ext cx="3782558" cy="4246086"/>
          </a:xfrm>
          <a:prstGeom prst="rect">
            <a:avLst/>
          </a:prstGeom>
        </p:spPr>
      </p:pic>
      <p:sp>
        <p:nvSpPr>
          <p:cNvPr id="13" name="Google Shape;194;p25">
            <a:extLst>
              <a:ext uri="{FF2B5EF4-FFF2-40B4-BE49-F238E27FC236}">
                <a16:creationId xmlns="" xmlns:a16="http://schemas.microsoft.com/office/drawing/2014/main" id="{FB16588C-22D3-4019-97F0-0F3B867A94A1}"/>
              </a:ext>
            </a:extLst>
          </p:cNvPr>
          <p:cNvSpPr txBox="1">
            <a:spLocks/>
          </p:cNvSpPr>
          <p:nvPr/>
        </p:nvSpPr>
        <p:spPr>
          <a:xfrm>
            <a:off x="4266394" y="2898018"/>
            <a:ext cx="7841343" cy="324610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Государственная система </a:t>
            </a:r>
          </a:p>
          <a:p>
            <a:r>
              <a:rPr lang="ru-RU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правовой информации </a:t>
            </a:r>
          </a:p>
          <a:p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(об обеспечении права граждан на получение полной, </a:t>
            </a:r>
          </a:p>
          <a:p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достоверной и своевременной правовой информации)</a:t>
            </a:r>
            <a:endPara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1B727DA-8BDA-41A2-AF77-936FD3ACE3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35523" y="2077822"/>
            <a:ext cx="7106072" cy="72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443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Название 1"/>
          <p:cNvSpPr txBox="1">
            <a:spLocks/>
          </p:cNvSpPr>
          <p:nvPr/>
        </p:nvSpPr>
        <p:spPr>
          <a:xfrm>
            <a:off x="1061224" y="275556"/>
            <a:ext cx="10069551" cy="31123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ru-RU" sz="3600" b="1" dirty="0">
                <a:solidFill>
                  <a:srgbClr val="1887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Проекты Портала — </a:t>
            </a:r>
          </a:p>
          <a:p>
            <a:pPr algn="l">
              <a:lnSpc>
                <a:spcPct val="90000"/>
              </a:lnSpc>
            </a:pPr>
            <a:r>
              <a:rPr lang="ru-RU" sz="3600" b="1" dirty="0">
                <a:solidFill>
                  <a:srgbClr val="1887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доступность правовых актов гражданам</a:t>
            </a:r>
          </a:p>
        </p:txBody>
      </p:sp>
      <p:sp>
        <p:nvSpPr>
          <p:cNvPr id="10" name="Название 1">
            <a:extLst>
              <a:ext uri="{FF2B5EF4-FFF2-40B4-BE49-F238E27FC236}">
                <a16:creationId xmlns="" xmlns:a16="http://schemas.microsoft.com/office/drawing/2014/main" id="{E0EC7398-0259-4933-9E62-25568AA8FB5E}"/>
              </a:ext>
            </a:extLst>
          </p:cNvPr>
          <p:cNvSpPr txBox="1">
            <a:spLocks/>
          </p:cNvSpPr>
          <p:nvPr/>
        </p:nvSpPr>
        <p:spPr>
          <a:xfrm>
            <a:off x="2065798" y="1357091"/>
            <a:ext cx="5419412" cy="79024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Раздел </a:t>
            </a:r>
          </a:p>
          <a:p>
            <a:pPr algn="l"/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«Инфографика права»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AFAFD82F-AF94-4915-8172-BE04095FC4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527" y="1803334"/>
            <a:ext cx="414131" cy="41413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5C20BC32-0016-4927-933E-0089358B3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1612" y="1481548"/>
            <a:ext cx="1446510" cy="80834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190333F-C714-418C-832A-02B73668B8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1612" y="2418836"/>
            <a:ext cx="5231489" cy="40703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Стрелка: штриховая вправо 5">
            <a:extLst>
              <a:ext uri="{FF2B5EF4-FFF2-40B4-BE49-F238E27FC236}">
                <a16:creationId xmlns="" xmlns:a16="http://schemas.microsoft.com/office/drawing/2014/main" id="{565BFB1A-096D-4BF9-8E69-1112AFD355A9}"/>
              </a:ext>
            </a:extLst>
          </p:cNvPr>
          <p:cNvSpPr/>
          <p:nvPr/>
        </p:nvSpPr>
        <p:spPr>
          <a:xfrm>
            <a:off x="5664200" y="3644900"/>
            <a:ext cx="1078199" cy="419100"/>
          </a:xfrm>
          <a:prstGeom prst="striped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EBF4C1A9-BE14-4FEF-8DE4-3BD15B8732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49189" y="2529422"/>
            <a:ext cx="4027487" cy="48009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9272703D-36B7-4E2E-9E2B-BB37D04262A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25600" y="3091955"/>
            <a:ext cx="1569855" cy="131022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FE2FC88C-0E5B-411B-9398-46117C4A4EC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r="56995"/>
          <a:stretch/>
        </p:blipFill>
        <p:spPr>
          <a:xfrm>
            <a:off x="8478655" y="3103058"/>
            <a:ext cx="1663087" cy="139021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48CA3CAA-425F-4CF4-A3F8-30453835835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58058"/>
          <a:stretch/>
        </p:blipFill>
        <p:spPr>
          <a:xfrm>
            <a:off x="10162684" y="3011966"/>
            <a:ext cx="1622004" cy="139021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0D596173-5763-4E36-8960-09C3A0C99ECD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r="61088"/>
          <a:stretch/>
        </p:blipFill>
        <p:spPr>
          <a:xfrm>
            <a:off x="7485210" y="4437908"/>
            <a:ext cx="1470188" cy="120558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B7EFC163-D47E-415F-B4D5-778D0E2BED01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53581"/>
          <a:stretch/>
        </p:blipFill>
        <p:spPr>
          <a:xfrm>
            <a:off x="8983837" y="4437908"/>
            <a:ext cx="1726862" cy="118705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27" name="Прямоугольник: скругленные углы 26">
            <a:extLst>
              <a:ext uri="{FF2B5EF4-FFF2-40B4-BE49-F238E27FC236}">
                <a16:creationId xmlns="" xmlns:a16="http://schemas.microsoft.com/office/drawing/2014/main" id="{E7A82EA3-8692-4F70-BDCE-D93FCF5BF146}"/>
              </a:ext>
            </a:extLst>
          </p:cNvPr>
          <p:cNvSpPr/>
          <p:nvPr/>
        </p:nvSpPr>
        <p:spPr>
          <a:xfrm>
            <a:off x="6825600" y="5737030"/>
            <a:ext cx="4844788" cy="139230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4C7B95D-9D60-4546-A9D5-EB9C9E1A6A78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25600" y="5567238"/>
            <a:ext cx="4796837" cy="1638087"/>
          </a:xfrm>
          <a:prstGeom prst="rect">
            <a:avLst/>
          </a:prstGeom>
        </p:spPr>
      </p:pic>
      <p:pic>
        <p:nvPicPr>
          <p:cNvPr id="3074" name="Picture 2">
            <a:hlinkClick r:id="rId17"/>
            <a:extLst>
              <a:ext uri="{FF2B5EF4-FFF2-40B4-BE49-F238E27FC236}">
                <a16:creationId xmlns="" xmlns:a16="http://schemas.microsoft.com/office/drawing/2014/main" id="{0CEF3B12-89D6-4AD6-AC43-FDD6A63D0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686" y="1456330"/>
            <a:ext cx="968200" cy="96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058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Название 1"/>
          <p:cNvSpPr txBox="1">
            <a:spLocks/>
          </p:cNvSpPr>
          <p:nvPr/>
        </p:nvSpPr>
        <p:spPr>
          <a:xfrm>
            <a:off x="1061224" y="295715"/>
            <a:ext cx="10069551" cy="31123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ru-RU" sz="3600" b="1" dirty="0">
                <a:solidFill>
                  <a:srgbClr val="1887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Национальный правовой интернет-портал Республики Беларусь (pravo.by)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769120" y="6251049"/>
            <a:ext cx="2133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400" dirty="0"/>
              <a:t>3</a:t>
            </a:r>
            <a:endParaRPr lang="ru-RU" altLang="ru-RU" sz="1400" dirty="0"/>
          </a:p>
        </p:txBody>
      </p:sp>
      <p:sp>
        <p:nvSpPr>
          <p:cNvPr id="10" name="Название 1">
            <a:extLst>
              <a:ext uri="{FF2B5EF4-FFF2-40B4-BE49-F238E27FC236}">
                <a16:creationId xmlns="" xmlns:a16="http://schemas.microsoft.com/office/drawing/2014/main" id="{E0EC7398-0259-4933-9E62-25568AA8FB5E}"/>
              </a:ext>
            </a:extLst>
          </p:cNvPr>
          <p:cNvSpPr txBox="1">
            <a:spLocks/>
          </p:cNvSpPr>
          <p:nvPr/>
        </p:nvSpPr>
        <p:spPr>
          <a:xfrm>
            <a:off x="2875172" y="1744705"/>
            <a:ext cx="8554828" cy="31123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Правовая информация всегда в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актуальном состоянии.</a:t>
            </a:r>
          </a:p>
          <a:p>
            <a:pPr marL="342900" indent="-342900" algn="l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Представлены переводы кодексов на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белорусский язык.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Является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источником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важнейшей информации о государстве:</a:t>
            </a:r>
          </a:p>
          <a:p>
            <a:pPr algn="l"/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‒ информация о государственном устройстве страны;</a:t>
            </a:r>
            <a:b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‒ справочная информация о госорганах и организациях.</a:t>
            </a:r>
          </a:p>
          <a:p>
            <a:pPr algn="l"/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" name="Picture 2">
            <a:hlinkClick r:id="rId3"/>
            <a:extLst>
              <a:ext uri="{FF2B5EF4-FFF2-40B4-BE49-F238E27FC236}">
                <a16:creationId xmlns="" xmlns:a16="http://schemas.microsoft.com/office/drawing/2014/main" id="{E51E1F72-8A46-4075-A0F3-F7ADDC369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78" y="3144923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AFAFD82F-AF94-4915-8172-BE04095FC4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57" y="4595729"/>
            <a:ext cx="414131" cy="41413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5C20BC32-0016-4927-933E-0089358B3E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8649" y="1601960"/>
            <a:ext cx="2238079" cy="125069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67214E6-6B49-4995-A490-78C5B3ED4A9A}"/>
              </a:ext>
            </a:extLst>
          </p:cNvPr>
          <p:cNvSpPr txBox="1"/>
          <p:nvPr/>
        </p:nvSpPr>
        <p:spPr>
          <a:xfrm>
            <a:off x="3065672" y="4329261"/>
            <a:ext cx="8808828" cy="790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/>
              <a:t>НЦПИ и Портал представлены </a:t>
            </a:r>
          </a:p>
          <a:p>
            <a:pPr>
              <a:lnSpc>
                <a:spcPct val="80000"/>
              </a:lnSpc>
            </a:pPr>
            <a:r>
              <a:rPr lang="ru-RU" sz="2800" b="1" dirty="0"/>
              <a:t>в социальных сетях и мессенджерах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CA54639-1F36-493B-9A35-17092D475A3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4627"/>
          <a:stretch/>
        </p:blipFill>
        <p:spPr>
          <a:xfrm>
            <a:off x="3093757" y="5175250"/>
            <a:ext cx="4155386" cy="10757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420EF8F-C19A-4687-965D-1605695C3735}"/>
              </a:ext>
            </a:extLst>
          </p:cNvPr>
          <p:cNvSpPr txBox="1"/>
          <p:nvPr/>
        </p:nvSpPr>
        <p:spPr>
          <a:xfrm>
            <a:off x="7327900" y="5475108"/>
            <a:ext cx="4574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/>
              <a:t>Подписывайтесь, чтобы быть в курсе актуальной правовой информации!</a:t>
            </a:r>
          </a:p>
        </p:txBody>
      </p:sp>
    </p:spTree>
    <p:extLst>
      <p:ext uri="{BB962C8B-B14F-4D97-AF65-F5344CB8AC3E}">
        <p14:creationId xmlns:p14="http://schemas.microsoft.com/office/powerpoint/2010/main" val="4154577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Название 1"/>
          <p:cNvSpPr txBox="1">
            <a:spLocks/>
          </p:cNvSpPr>
          <p:nvPr/>
        </p:nvSpPr>
        <p:spPr>
          <a:xfrm>
            <a:off x="908824" y="374617"/>
            <a:ext cx="10965676" cy="31123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ru-RU" sz="3400" b="1" dirty="0">
                <a:solidFill>
                  <a:srgbClr val="1887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ИНФОРМАЦИОННО-ПОИСКОВАЯ </a:t>
            </a:r>
            <a:br>
              <a:rPr lang="ru-RU" sz="3400" b="1" dirty="0">
                <a:solidFill>
                  <a:srgbClr val="1887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400" b="1" dirty="0">
                <a:solidFill>
                  <a:srgbClr val="1887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СИСТЕМА «ЭТАЛОН-</a:t>
            </a:r>
            <a:r>
              <a:rPr lang="en-US" sz="3400" b="1" dirty="0">
                <a:solidFill>
                  <a:srgbClr val="1887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ONLINE»</a:t>
            </a:r>
            <a:r>
              <a:rPr lang="ru-RU" sz="3400" b="1" dirty="0">
                <a:solidFill>
                  <a:srgbClr val="1887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3400" b="1" dirty="0">
                <a:solidFill>
                  <a:srgbClr val="1887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etalonline.by</a:t>
            </a:r>
            <a:r>
              <a:rPr lang="ru-RU" sz="3400" b="1" dirty="0">
                <a:solidFill>
                  <a:srgbClr val="1887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3400" b="1" dirty="0">
              <a:solidFill>
                <a:srgbClr val="1887C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AFAFD82F-AF94-4915-8172-BE04095FC4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385" y="3067585"/>
            <a:ext cx="414131" cy="41413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782B581B-35B3-4C1F-902C-639D9D6340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57" y="1564581"/>
            <a:ext cx="3009900" cy="9429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32CC87D-69D7-47B8-B3F1-83EB6AAB485E}"/>
              </a:ext>
            </a:extLst>
          </p:cNvPr>
          <p:cNvSpPr txBox="1"/>
          <p:nvPr/>
        </p:nvSpPr>
        <p:spPr>
          <a:xfrm>
            <a:off x="2959100" y="1564581"/>
            <a:ext cx="906014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/>
              <a:t>Информационно-поисковая система «ЭТАЛОН-ONLINE» </a:t>
            </a:r>
            <a:r>
              <a:rPr lang="ru-RU" sz="2000" dirty="0"/>
              <a:t>содержит: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эталонный банк данных правовой информации Республики Беларусь:</a:t>
            </a:r>
            <a:br>
              <a:rPr lang="ru-RU" sz="2000" dirty="0"/>
            </a:br>
            <a:r>
              <a:rPr lang="ru-RU" sz="2000" dirty="0"/>
              <a:t>   ‒ банк данных «Законодательство Республики Беларусь»;</a:t>
            </a:r>
            <a:br>
              <a:rPr lang="ru-RU" sz="2000" dirty="0"/>
            </a:br>
            <a:r>
              <a:rPr lang="ru-RU" sz="2000" dirty="0"/>
              <a:t>   ‒ банк данных «Решения органов местного управления и самоуправления»;</a:t>
            </a:r>
            <a:br>
              <a:rPr lang="ru-RU" sz="2000" dirty="0"/>
            </a:br>
            <a:r>
              <a:rPr lang="ru-RU" sz="2000" dirty="0"/>
              <a:t>   ‒ банк данных «Международные договоры»;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банк данных «Судебная практика»;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банк данных «Правоприменительная практика»;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банк данных «Формы документов».</a:t>
            </a:r>
            <a:endParaRPr lang="ru-RU" dirty="0"/>
          </a:p>
        </p:txBody>
      </p:sp>
      <p:pic>
        <p:nvPicPr>
          <p:cNvPr id="4098" name="Picture 2">
            <a:hlinkClick r:id="rId6"/>
            <a:extLst>
              <a:ext uri="{FF2B5EF4-FFF2-40B4-BE49-F238E27FC236}">
                <a16:creationId xmlns="" xmlns:a16="http://schemas.microsoft.com/office/drawing/2014/main" id="{440E1FAB-D986-43BE-AE48-A46FA5568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09" y="2606597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C9801D0-DA4D-4EB0-947D-71D0566FD4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12226" y="4284244"/>
            <a:ext cx="9307017" cy="194075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D331C63C-5ABD-4D0A-B8C5-470C60A47EFE}"/>
              </a:ext>
            </a:extLst>
          </p:cNvPr>
          <p:cNvSpPr txBox="1"/>
          <p:nvPr/>
        </p:nvSpPr>
        <p:spPr>
          <a:xfrm>
            <a:off x="548493" y="5703920"/>
            <a:ext cx="20806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1" dirty="0"/>
              <a:t>Видеоуроки «ЭТАЛОН-</a:t>
            </a:r>
            <a:r>
              <a:rPr lang="en-US" i="1" dirty="0"/>
              <a:t>ONLINE»</a:t>
            </a:r>
            <a:endParaRPr lang="ru-RU" i="1" dirty="0"/>
          </a:p>
        </p:txBody>
      </p:sp>
      <p:pic>
        <p:nvPicPr>
          <p:cNvPr id="4100" name="Picture 4">
            <a:hlinkClick r:id="rId10"/>
            <a:extLst>
              <a:ext uri="{FF2B5EF4-FFF2-40B4-BE49-F238E27FC236}">
                <a16:creationId xmlns="" xmlns:a16="http://schemas.microsoft.com/office/drawing/2014/main" id="{864D6D56-133F-497A-9017-14A8AA04A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08" y="4414254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945918A0-A58A-440F-92A3-C24123B251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880" y="4974283"/>
            <a:ext cx="414131" cy="41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584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Название 1"/>
          <p:cNvSpPr txBox="1">
            <a:spLocks/>
          </p:cNvSpPr>
          <p:nvPr/>
        </p:nvSpPr>
        <p:spPr>
          <a:xfrm>
            <a:off x="908824" y="374617"/>
            <a:ext cx="10965676" cy="31123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ru-RU" sz="3400" b="1" dirty="0">
                <a:solidFill>
                  <a:srgbClr val="1887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ИНФОРМАЦИОННО-ПОИСКОВАЯ </a:t>
            </a:r>
            <a:br>
              <a:rPr lang="ru-RU" sz="3400" b="1" dirty="0">
                <a:solidFill>
                  <a:srgbClr val="1887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400" b="1" dirty="0">
                <a:solidFill>
                  <a:srgbClr val="1887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СИСТЕМА «ЭТАЛОН-</a:t>
            </a:r>
            <a:r>
              <a:rPr lang="en-US" sz="3400" b="1" dirty="0">
                <a:solidFill>
                  <a:srgbClr val="1887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ONLINE»</a:t>
            </a:r>
            <a:r>
              <a:rPr lang="ru-RU" sz="3400" b="1" dirty="0">
                <a:solidFill>
                  <a:srgbClr val="1887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3400" b="1" dirty="0">
                <a:solidFill>
                  <a:srgbClr val="1887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etalonline.by</a:t>
            </a:r>
            <a:r>
              <a:rPr lang="ru-RU" sz="3400" b="1" dirty="0">
                <a:solidFill>
                  <a:srgbClr val="1887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3400" b="1" dirty="0">
              <a:solidFill>
                <a:srgbClr val="1887C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AFAFD82F-AF94-4915-8172-BE04095FC4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96" y="4420820"/>
            <a:ext cx="414131" cy="41413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782B581B-35B3-4C1F-902C-639D9D6340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57" y="1564581"/>
            <a:ext cx="3009900" cy="9429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162DA96-ABDE-41C3-8C91-C09CB9013C59}"/>
              </a:ext>
            </a:extLst>
          </p:cNvPr>
          <p:cNvSpPr txBox="1"/>
          <p:nvPr/>
        </p:nvSpPr>
        <p:spPr>
          <a:xfrm>
            <a:off x="3093757" y="1688709"/>
            <a:ext cx="84786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Разработано мобильное приложение </a:t>
            </a:r>
            <a:r>
              <a:rPr lang="ru-RU" sz="2400" dirty="0"/>
              <a:t>«ЭТАЛОН-</a:t>
            </a:r>
            <a:r>
              <a:rPr lang="en-US" sz="2400" dirty="0"/>
              <a:t>ONLINE</a:t>
            </a:r>
            <a:r>
              <a:rPr lang="ru-RU" sz="2400" dirty="0"/>
              <a:t>»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42A60BF-5341-4C9D-9404-A78C46FF9827}"/>
              </a:ext>
            </a:extLst>
          </p:cNvPr>
          <p:cNvSpPr txBox="1"/>
          <p:nvPr/>
        </p:nvSpPr>
        <p:spPr>
          <a:xfrm>
            <a:off x="2504648" y="2336056"/>
            <a:ext cx="91330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0000" algn="just" defTabSz="914400" rtl="0" eaLnBrk="1" fontAlgn="auto" latinLnBrk="0" hangingPunct="1">
              <a:lnSpc>
                <a:spcPct val="100000"/>
              </a:lnSpc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Helvetica" panose="020B0604020202020204" pitchFamily="34" charset="0"/>
                <a:ea typeface="Roboto"/>
                <a:cs typeface="Helvetica" panose="020B0604020202020204" pitchFamily="34" charset="0"/>
              </a:rPr>
              <a:t>Приложение обеспечивает доступ в любое время суток ко всему законодательству Республики Беларусь, систематизированному в банках данных: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718E3971-DBA2-47EC-9543-DECA4C9B96D9}"/>
              </a:ext>
            </a:extLst>
          </p:cNvPr>
          <p:cNvGrpSpPr/>
          <p:nvPr/>
        </p:nvGrpSpPr>
        <p:grpSpPr>
          <a:xfrm>
            <a:off x="3243773" y="5726132"/>
            <a:ext cx="4139067" cy="549381"/>
            <a:chOff x="1303938" y="5569795"/>
            <a:chExt cx="4139067" cy="549381"/>
          </a:xfrm>
        </p:grpSpPr>
        <p:pic>
          <p:nvPicPr>
            <p:cNvPr id="18" name="Picture 10" descr="http://etalonline.by/images/action/App_Store.png">
              <a:extLst>
                <a:ext uri="{FF2B5EF4-FFF2-40B4-BE49-F238E27FC236}">
                  <a16:creationId xmlns="" xmlns:a16="http://schemas.microsoft.com/office/drawing/2014/main" id="{4159B71C-590B-4A09-9E96-6B3E90458A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3938" y="5569795"/>
              <a:ext cx="1829273" cy="542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2" descr="http://etalonline.by/images/action/market.png">
              <a:extLst>
                <a:ext uri="{FF2B5EF4-FFF2-40B4-BE49-F238E27FC236}">
                  <a16:creationId xmlns="" xmlns:a16="http://schemas.microsoft.com/office/drawing/2014/main" id="{AAE9BB1A-C2AF-4D29-9EEB-A167BC8F21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2639" y="5569795"/>
              <a:ext cx="1680366" cy="549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" name="Группа 23">
            <a:extLst>
              <a:ext uri="{FF2B5EF4-FFF2-40B4-BE49-F238E27FC236}">
                <a16:creationId xmlns="" xmlns:a16="http://schemas.microsoft.com/office/drawing/2014/main" id="{83BFDF9C-EFCC-4F43-A460-623C2A41731C}"/>
              </a:ext>
            </a:extLst>
          </p:cNvPr>
          <p:cNvGrpSpPr/>
          <p:nvPr/>
        </p:nvGrpSpPr>
        <p:grpSpPr>
          <a:xfrm>
            <a:off x="8927399" y="3410705"/>
            <a:ext cx="3264601" cy="2848493"/>
            <a:chOff x="9246605" y="3858635"/>
            <a:chExt cx="2817844" cy="2620297"/>
          </a:xfrm>
        </p:grpSpPr>
        <p:pic>
          <p:nvPicPr>
            <p:cNvPr id="25" name="Picture 14" descr="http://etalonline.by/images/action/ios1.png">
              <a:extLst>
                <a:ext uri="{FF2B5EF4-FFF2-40B4-BE49-F238E27FC236}">
                  <a16:creationId xmlns="" xmlns:a16="http://schemas.microsoft.com/office/drawing/2014/main" id="{36585023-0FA4-475E-A652-B9E3A98134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11" b="5321"/>
            <a:stretch>
              <a:fillRect/>
            </a:stretch>
          </p:blipFill>
          <p:spPr bwMode="auto">
            <a:xfrm>
              <a:off x="9246605" y="3858635"/>
              <a:ext cx="2817844" cy="2620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Рисунок 25">
              <a:extLst>
                <a:ext uri="{FF2B5EF4-FFF2-40B4-BE49-F238E27FC236}">
                  <a16:creationId xmlns="" xmlns:a16="http://schemas.microsoft.com/office/drawing/2014/main" id="{9735055A-D4B0-4251-B2D8-CC90E2BF78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883"/>
            <a:stretch/>
          </p:blipFill>
          <p:spPr>
            <a:xfrm>
              <a:off x="9726349" y="4168955"/>
              <a:ext cx="1316835" cy="1972019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="" xmlns:a16="http://schemas.microsoft.com/office/drawing/2014/main" id="{DA255033-B147-40A7-BF61-D4EAEACF12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17685"/>
            <a:stretch/>
          </p:blipFill>
          <p:spPr>
            <a:xfrm>
              <a:off x="11096408" y="5157908"/>
              <a:ext cx="607436" cy="1083348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0C43388E-8669-4C0B-B16A-4B7A4B43E9F0}"/>
              </a:ext>
            </a:extLst>
          </p:cNvPr>
          <p:cNvSpPr txBox="1"/>
          <p:nvPr/>
        </p:nvSpPr>
        <p:spPr>
          <a:xfrm>
            <a:off x="2222712" y="2972714"/>
            <a:ext cx="6706154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0" marR="0" lvl="0" indent="-177800" algn="just" defTabSz="914400" rtl="0" eaLnBrk="1" fontAlgn="auto" latinLnBrk="0" hangingPunct="1">
              <a:lnSpc>
                <a:spcPct val="100000"/>
              </a:lnSpc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Helvetica" panose="020B0604020202020204" pitchFamily="34" charset="0"/>
                <a:ea typeface="Roboto"/>
                <a:cs typeface="Helvetica" panose="020B0604020202020204" pitchFamily="34" charset="0"/>
              </a:rPr>
              <a:t>	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Helvetica" panose="020B0604020202020204" pitchFamily="34" charset="0"/>
                <a:ea typeface="Roboto"/>
                <a:cs typeface="Helvetica" panose="020B0604020202020204" pitchFamily="34" charset="0"/>
              </a:rPr>
              <a:t>законодательство Республики Беларусь;</a:t>
            </a:r>
          </a:p>
          <a:p>
            <a:pPr marL="901700" marR="0" lvl="0" indent="-177800" algn="just" defTabSz="914400" rtl="0" eaLnBrk="1" fontAlgn="auto" latinLnBrk="0" hangingPunct="1">
              <a:lnSpc>
                <a:spcPct val="100000"/>
              </a:lnSpc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Helvetica" panose="020B0604020202020204" pitchFamily="34" charset="0"/>
                <a:ea typeface="Roboto"/>
                <a:cs typeface="Helvetica" panose="020B0604020202020204" pitchFamily="34" charset="0"/>
              </a:rPr>
              <a:t>	международные договоры;</a:t>
            </a:r>
          </a:p>
          <a:p>
            <a:pPr marL="901700" marR="0" lvl="0" indent="-177800" algn="just" defTabSz="914400" rtl="0" eaLnBrk="1" fontAlgn="auto" latinLnBrk="0" hangingPunct="1">
              <a:lnSpc>
                <a:spcPct val="100000"/>
              </a:lnSpc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Helvetica" panose="020B0604020202020204" pitchFamily="34" charset="0"/>
                <a:ea typeface="Roboto"/>
                <a:cs typeface="Helvetica" panose="020B0604020202020204" pitchFamily="34" charset="0"/>
              </a:rPr>
              <a:t>	решения органов местного управления и самоуправления</a:t>
            </a:r>
            <a:r>
              <a:rPr lang="ru-RU" dirty="0">
                <a:solidFill>
                  <a:srgbClr val="222222"/>
                </a:solidFill>
                <a:latin typeface="Helvetica" panose="020B0604020202020204" pitchFamily="34" charset="0"/>
                <a:ea typeface="Roboto"/>
                <a:cs typeface="Helvetica" panose="020B0604020202020204" pitchFamily="34" charset="0"/>
              </a:rPr>
              <a:t>;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Helvetica" panose="020B0604020202020204" pitchFamily="34" charset="0"/>
              <a:ea typeface="Roboto"/>
              <a:cs typeface="Helvetica" panose="020B0604020202020204" pitchFamily="34" charset="0"/>
            </a:endParaRPr>
          </a:p>
          <a:p>
            <a:pPr marL="901700" marR="0" lvl="0" indent="-177800" algn="just" defTabSz="914400" rtl="0" eaLnBrk="1" fontAlgn="auto" latinLnBrk="0" hangingPunct="1">
              <a:lnSpc>
                <a:spcPct val="100000"/>
              </a:lnSpc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Helvetica" panose="020B0604020202020204" pitchFamily="34" charset="0"/>
                <a:ea typeface="Roboto"/>
                <a:cs typeface="Helvetica" panose="020B0604020202020204" pitchFamily="34" charset="0"/>
              </a:rPr>
              <a:t>материалы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Helvetica" panose="020B0604020202020204" pitchFamily="34" charset="0"/>
                <a:ea typeface="Roboto"/>
                <a:cs typeface="Helvetica" panose="020B0604020202020204" pitchFamily="34" charset="0"/>
              </a:rPr>
              <a:t>судебной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Helvetica" panose="020B0604020202020204" pitchFamily="34" charset="0"/>
                <a:ea typeface="Roboto"/>
                <a:cs typeface="Helvetica" panose="020B0604020202020204" pitchFamily="34" charset="0"/>
              </a:rPr>
              <a:t> и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Helvetica" panose="020B0604020202020204" pitchFamily="34" charset="0"/>
                <a:ea typeface="Roboto"/>
                <a:cs typeface="Helvetica" panose="020B0604020202020204" pitchFamily="34" charset="0"/>
              </a:rPr>
              <a:t>правоприменительной практики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Helvetica" panose="020B0604020202020204" pitchFamily="34" charset="0"/>
                <a:ea typeface="Roboto"/>
                <a:cs typeface="Helvetica" panose="020B0604020202020204" pitchFamily="34" charset="0"/>
              </a:rPr>
              <a:t>и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Helvetica" panose="020B0604020202020204" pitchFamily="34" charset="0"/>
                <a:ea typeface="Roboto"/>
                <a:cs typeface="Helvetica" panose="020B0604020202020204" pitchFamily="34" charset="0"/>
              </a:rPr>
              <a:t>формам документов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Helvetica" panose="020B0604020202020204" pitchFamily="34" charset="0"/>
                <a:ea typeface="Roboto"/>
                <a:cs typeface="Helvetica" panose="020B0604020202020204" pitchFamily="34" charset="0"/>
              </a:rPr>
              <a:t>.</a:t>
            </a:r>
          </a:p>
        </p:txBody>
      </p:sp>
      <p:pic>
        <p:nvPicPr>
          <p:cNvPr id="6146" name="Picture 2">
            <a:hlinkClick r:id="rId11"/>
            <a:extLst>
              <a:ext uri="{FF2B5EF4-FFF2-40B4-BE49-F238E27FC236}">
                <a16:creationId xmlns="" xmlns:a16="http://schemas.microsoft.com/office/drawing/2014/main" id="{5EACBC06-5AFD-438E-BB76-52EF5443D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50" y="3028584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83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Название 1"/>
          <p:cNvSpPr txBox="1">
            <a:spLocks/>
          </p:cNvSpPr>
          <p:nvPr/>
        </p:nvSpPr>
        <p:spPr>
          <a:xfrm>
            <a:off x="921524" y="271251"/>
            <a:ext cx="10965676" cy="31123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>
                <a:solidFill>
                  <a:srgbClr val="1887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Сайт «Правовой форум Беларуси» (forumpravo.by)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AFAFD82F-AF94-4915-8172-BE04095FC4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91" y="4497020"/>
            <a:ext cx="414131" cy="41413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162DA96-ABDE-41C3-8C91-C09CB9013C59}"/>
              </a:ext>
            </a:extLst>
          </p:cNvPr>
          <p:cNvSpPr txBox="1"/>
          <p:nvPr/>
        </p:nvSpPr>
        <p:spPr>
          <a:xfrm>
            <a:off x="2369857" y="1964304"/>
            <a:ext cx="937966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Сайт «Правовой форум Беларуси» предназначен для предоставления возможности посетителям ресурса (гражданам Республики Беларусь, лицам без гражданства, иностранным гражданам) интерактивного общения между собой по вопросам, связанным с правом, правоприменительной практикой, разъяснением законодательства.</a:t>
            </a:r>
            <a:endParaRPr lang="ru-RU" sz="2400" b="1" dirty="0"/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2EBEB13E-EB12-43D1-BC32-E456E8D2E7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483" y="1727320"/>
            <a:ext cx="1832755" cy="1099653"/>
          </a:xfrm>
          <a:prstGeom prst="rect">
            <a:avLst/>
          </a:prstGeom>
        </p:spPr>
      </p:pic>
      <p:pic>
        <p:nvPicPr>
          <p:cNvPr id="7170" name="Picture 2">
            <a:hlinkClick r:id="rId5"/>
            <a:extLst>
              <a:ext uri="{FF2B5EF4-FFF2-40B4-BE49-F238E27FC236}">
                <a16:creationId xmlns="" xmlns:a16="http://schemas.microsoft.com/office/drawing/2014/main" id="{24B8EB2D-C271-4DDA-98C7-D17569B86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45" y="3066684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0D60A91-894B-4FEF-AC4F-30725504A1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69857" y="4024312"/>
            <a:ext cx="8677275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383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Название 1"/>
          <p:cNvSpPr txBox="1">
            <a:spLocks/>
          </p:cNvSpPr>
          <p:nvPr/>
        </p:nvSpPr>
        <p:spPr>
          <a:xfrm>
            <a:off x="921524" y="271251"/>
            <a:ext cx="10965676" cy="31123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>
                <a:solidFill>
                  <a:srgbClr val="1887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Публичные центры правовой информации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7D38BBC-3E93-437C-9EA2-23D25706676C}"/>
              </a:ext>
            </a:extLst>
          </p:cNvPr>
          <p:cNvSpPr txBox="1"/>
          <p:nvPr/>
        </p:nvSpPr>
        <p:spPr>
          <a:xfrm>
            <a:off x="921524" y="1076168"/>
            <a:ext cx="102743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200" dirty="0"/>
              <a:t>Функцию обеспечения свободного доступа к правовой информации, наиболее приближенного к пользователям, реализуют публичные центры правовой информации (далее </a:t>
            </a:r>
            <a:r>
              <a:rPr lang="ru-RU" sz="2400" dirty="0"/>
              <a:t>‒</a:t>
            </a:r>
            <a:r>
              <a:rPr lang="ru-RU" sz="2200" dirty="0"/>
              <a:t> ПЦПИ).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2FDAF718-0C66-4B58-8EEF-30A18175FC92}"/>
              </a:ext>
            </a:extLst>
          </p:cNvPr>
          <p:cNvSpPr txBox="1"/>
          <p:nvPr/>
        </p:nvSpPr>
        <p:spPr>
          <a:xfrm>
            <a:off x="5190150" y="2009466"/>
            <a:ext cx="6650732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 настоящее время в Республике Беларусь функционирует </a:t>
            </a:r>
            <a:br>
              <a:rPr lang="ru-RU" dirty="0"/>
            </a:br>
            <a:r>
              <a:rPr lang="ru-RU" sz="2000" b="1" dirty="0"/>
              <a:t>628 ПЦПИ </a:t>
            </a:r>
            <a:r>
              <a:rPr lang="ru-RU" dirty="0"/>
              <a:t>на базе всех областных, центральных и </a:t>
            </a:r>
            <a:br>
              <a:rPr lang="ru-RU" dirty="0"/>
            </a:br>
            <a:r>
              <a:rPr lang="ru-RU" dirty="0"/>
              <a:t>467 библиотек-филиалов, 4 % из которых составляют детские библиотеки. </a:t>
            </a:r>
          </a:p>
          <a:p>
            <a:pPr algn="just"/>
            <a:r>
              <a:rPr lang="ru-RU" dirty="0"/>
              <a:t>Более 50 % ПЦПИ расположены в сельской местности. </a:t>
            </a:r>
          </a:p>
          <a:p>
            <a:pPr algn="just"/>
            <a:r>
              <a:rPr lang="ru-RU" dirty="0"/>
              <a:t>В среднем каждая четвертая библиотека республики имеет такой центр.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="" xmlns:a16="http://schemas.microsoft.com/office/drawing/2014/main" id="{2EECF597-8D81-4D85-839C-6F65617004C6}"/>
              </a:ext>
            </a:extLst>
          </p:cNvPr>
          <p:cNvGrpSpPr/>
          <p:nvPr/>
        </p:nvGrpSpPr>
        <p:grpSpPr>
          <a:xfrm>
            <a:off x="148237" y="2542967"/>
            <a:ext cx="4631520" cy="3631533"/>
            <a:chOff x="240887" y="2371890"/>
            <a:chExt cx="4631520" cy="3631533"/>
          </a:xfrm>
        </p:grpSpPr>
        <p:pic>
          <p:nvPicPr>
            <p:cNvPr id="15" name="Picture 2" descr="Похожее изображение">
              <a:extLst>
                <a:ext uri="{FF2B5EF4-FFF2-40B4-BE49-F238E27FC236}">
                  <a16:creationId xmlns="" xmlns:a16="http://schemas.microsoft.com/office/drawing/2014/main" id="{C11DEA58-013B-468A-BA18-669996DFCC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120" y="2371890"/>
              <a:ext cx="4240287" cy="3631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Прямоугольник 5">
              <a:extLst>
                <a:ext uri="{FF2B5EF4-FFF2-40B4-BE49-F238E27FC236}">
                  <a16:creationId xmlns="" xmlns:a16="http://schemas.microsoft.com/office/drawing/2014/main" id="{75AC4F4F-165E-41C9-82B7-70BBD17618CA}"/>
                </a:ext>
              </a:extLst>
            </p:cNvPr>
            <p:cNvSpPr/>
            <p:nvPr/>
          </p:nvSpPr>
          <p:spPr>
            <a:xfrm>
              <a:off x="2352288" y="3795799"/>
              <a:ext cx="572314" cy="2243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0" name="Группа 19">
              <a:extLst>
                <a:ext uri="{FF2B5EF4-FFF2-40B4-BE49-F238E27FC236}">
                  <a16:creationId xmlns="" xmlns:a16="http://schemas.microsoft.com/office/drawing/2014/main" id="{9DC6DDF9-6565-4B3F-A991-060332C56430}"/>
                </a:ext>
              </a:extLst>
            </p:cNvPr>
            <p:cNvGrpSpPr/>
            <p:nvPr/>
          </p:nvGrpSpPr>
          <p:grpSpPr>
            <a:xfrm>
              <a:off x="2339708" y="4333792"/>
              <a:ext cx="1514135" cy="520997"/>
              <a:chOff x="7241137" y="5541611"/>
              <a:chExt cx="1514135" cy="520997"/>
            </a:xfrm>
          </p:grpSpPr>
          <p:sp>
            <p:nvSpPr>
              <p:cNvPr id="44" name="TextBox 51">
                <a:extLst>
                  <a:ext uri="{FF2B5EF4-FFF2-40B4-BE49-F238E27FC236}">
                    <a16:creationId xmlns="" xmlns:a16="http://schemas.microsoft.com/office/drawing/2014/main" id="{3B43C742-FE8E-47FC-A220-404CBEDC73DF}"/>
                  </a:ext>
                </a:extLst>
              </p:cNvPr>
              <p:cNvSpPr txBox="1"/>
              <p:nvPr/>
            </p:nvSpPr>
            <p:spPr>
              <a:xfrm>
                <a:off x="7535110" y="5541611"/>
                <a:ext cx="1220162" cy="276999"/>
              </a:xfrm>
              <a:prstGeom prst="rect">
                <a:avLst/>
              </a:prstGeom>
              <a:solidFill>
                <a:srgbClr val="FFFFFF">
                  <a:alpha val="65098"/>
                </a:srgbClr>
              </a:solidFill>
            </p:spPr>
            <p:txBody>
              <a:bodyPr wrap="square" lIns="0" tIns="0" rIns="0" bIns="0" rtlCol="0">
                <a:spAutoFit/>
              </a:bodyPr>
              <a:lstStyle>
                <a:defPPr>
                  <a:defRPr lang="x-non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95 центров</a:t>
                </a:r>
                <a:endParaRPr lang="x-none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45" name="Picture 4" descr="Картинки по запросу метка на карте">
                <a:extLst>
                  <a:ext uri="{FF2B5EF4-FFF2-40B4-BE49-F238E27FC236}">
                    <a16:creationId xmlns="" xmlns:a16="http://schemas.microsoft.com/office/drawing/2014/main" id="{11B70642-2D5F-4790-9D5C-CCCA0E8F8D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41137" y="5574613"/>
                <a:ext cx="587946" cy="4879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2" name="Группа 21">
              <a:extLst>
                <a:ext uri="{FF2B5EF4-FFF2-40B4-BE49-F238E27FC236}">
                  <a16:creationId xmlns="" xmlns:a16="http://schemas.microsoft.com/office/drawing/2014/main" id="{A61A1987-7458-4733-BD93-B31283497A92}"/>
                </a:ext>
              </a:extLst>
            </p:cNvPr>
            <p:cNvGrpSpPr/>
            <p:nvPr/>
          </p:nvGrpSpPr>
          <p:grpSpPr>
            <a:xfrm>
              <a:off x="3616989" y="3393727"/>
              <a:ext cx="1247203" cy="793930"/>
              <a:chOff x="7003443" y="5316272"/>
              <a:chExt cx="1247203" cy="793930"/>
            </a:xfrm>
          </p:grpSpPr>
          <p:sp>
            <p:nvSpPr>
              <p:cNvPr id="40" name="TextBox 57">
                <a:extLst>
                  <a:ext uri="{FF2B5EF4-FFF2-40B4-BE49-F238E27FC236}">
                    <a16:creationId xmlns="" xmlns:a16="http://schemas.microsoft.com/office/drawing/2014/main" id="{1FD0AF2B-A182-4F81-9289-49415FE1F550}"/>
                  </a:ext>
                </a:extLst>
              </p:cNvPr>
              <p:cNvSpPr txBox="1"/>
              <p:nvPr/>
            </p:nvSpPr>
            <p:spPr>
              <a:xfrm>
                <a:off x="7003443" y="5316272"/>
                <a:ext cx="1247203" cy="276999"/>
              </a:xfrm>
              <a:prstGeom prst="rect">
                <a:avLst/>
              </a:prstGeom>
              <a:solidFill>
                <a:srgbClr val="FFFFFF">
                  <a:alpha val="65098"/>
                </a:srgbClr>
              </a:solidFill>
            </p:spPr>
            <p:txBody>
              <a:bodyPr wrap="square" lIns="0" tIns="0" rIns="0" bIns="0" rtlCol="0">
                <a:spAutoFit/>
              </a:bodyPr>
              <a:lstStyle>
                <a:defPPr>
                  <a:defRPr lang="x-non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121 центр</a:t>
                </a:r>
                <a:endParaRPr lang="x-none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41" name="Picture 4" descr="Картинки по запросу метка на карте">
                <a:extLst>
                  <a:ext uri="{FF2B5EF4-FFF2-40B4-BE49-F238E27FC236}">
                    <a16:creationId xmlns="" xmlns:a16="http://schemas.microsoft.com/office/drawing/2014/main" id="{53483D0A-4D41-4322-A98A-5BD426DA48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2764" y="5622207"/>
                <a:ext cx="587946" cy="4879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4" name="Группа 23">
              <a:extLst>
                <a:ext uri="{FF2B5EF4-FFF2-40B4-BE49-F238E27FC236}">
                  <a16:creationId xmlns="" xmlns:a16="http://schemas.microsoft.com/office/drawing/2014/main" id="{D3B98EB8-7531-4C0B-9860-7DB4D8BD794A}"/>
                </a:ext>
              </a:extLst>
            </p:cNvPr>
            <p:cNvGrpSpPr/>
            <p:nvPr/>
          </p:nvGrpSpPr>
          <p:grpSpPr>
            <a:xfrm>
              <a:off x="495252" y="4731677"/>
              <a:ext cx="1751872" cy="487995"/>
              <a:chOff x="6066804" y="5520935"/>
              <a:chExt cx="1751872" cy="487995"/>
            </a:xfrm>
          </p:grpSpPr>
          <p:sp>
            <p:nvSpPr>
              <p:cNvPr id="36" name="TextBox 69">
                <a:extLst>
                  <a:ext uri="{FF2B5EF4-FFF2-40B4-BE49-F238E27FC236}">
                    <a16:creationId xmlns="" xmlns:a16="http://schemas.microsoft.com/office/drawing/2014/main" id="{6B2602E0-C9CF-4C42-B5B2-20E4B7EEB114}"/>
                  </a:ext>
                </a:extLst>
              </p:cNvPr>
              <p:cNvSpPr txBox="1"/>
              <p:nvPr/>
            </p:nvSpPr>
            <p:spPr>
              <a:xfrm>
                <a:off x="6066804" y="5750590"/>
                <a:ext cx="1294079" cy="177228"/>
              </a:xfrm>
              <a:prstGeom prst="rect">
                <a:avLst/>
              </a:prstGeom>
              <a:solidFill>
                <a:srgbClr val="FFFFFF">
                  <a:alpha val="65098"/>
                </a:srgbClr>
              </a:solidFill>
            </p:spPr>
            <p:txBody>
              <a:bodyPr wrap="square" lIns="0" tIns="0" rIns="0" bIns="0" rtlCol="0">
                <a:spAutoFit/>
              </a:bodyPr>
              <a:lstStyle>
                <a:defPPr>
                  <a:defRPr lang="x-non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60000"/>
                  </a:lnSpc>
                </a:pPr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84 центра</a:t>
                </a:r>
                <a:endParaRPr lang="x-none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7" name="Picture 4" descr="Картинки по запросу метка на карте">
                <a:extLst>
                  <a:ext uri="{FF2B5EF4-FFF2-40B4-BE49-F238E27FC236}">
                    <a16:creationId xmlns="" xmlns:a16="http://schemas.microsoft.com/office/drawing/2014/main" id="{93B94F52-F0CF-44C7-9032-25247FE1C2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30730" y="5520935"/>
                <a:ext cx="587946" cy="4879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5" name="Группа 24">
              <a:extLst>
                <a:ext uri="{FF2B5EF4-FFF2-40B4-BE49-F238E27FC236}">
                  <a16:creationId xmlns="" xmlns:a16="http://schemas.microsoft.com/office/drawing/2014/main" id="{5C42261D-11C0-462E-A032-235F20DAFA2A}"/>
                </a:ext>
              </a:extLst>
            </p:cNvPr>
            <p:cNvGrpSpPr/>
            <p:nvPr/>
          </p:nvGrpSpPr>
          <p:grpSpPr>
            <a:xfrm>
              <a:off x="3007922" y="5070992"/>
              <a:ext cx="1616334" cy="487995"/>
              <a:chOff x="7241137" y="5574613"/>
              <a:chExt cx="1616334" cy="487995"/>
            </a:xfrm>
          </p:grpSpPr>
          <p:sp>
            <p:nvSpPr>
              <p:cNvPr id="34" name="TextBox 66">
                <a:extLst>
                  <a:ext uri="{FF2B5EF4-FFF2-40B4-BE49-F238E27FC236}">
                    <a16:creationId xmlns="" xmlns:a16="http://schemas.microsoft.com/office/drawing/2014/main" id="{5C2D0636-DF93-426B-874F-1B092BC2C86B}"/>
                  </a:ext>
                </a:extLst>
              </p:cNvPr>
              <p:cNvSpPr txBox="1"/>
              <p:nvPr/>
            </p:nvSpPr>
            <p:spPr>
              <a:xfrm>
                <a:off x="7610268" y="5744466"/>
                <a:ext cx="1247203" cy="177228"/>
              </a:xfrm>
              <a:prstGeom prst="rect">
                <a:avLst/>
              </a:prstGeom>
              <a:solidFill>
                <a:srgbClr val="FFFFFF">
                  <a:alpha val="65098"/>
                </a:srgbClr>
              </a:solidFill>
            </p:spPr>
            <p:txBody>
              <a:bodyPr wrap="square" lIns="0" tIns="0" rIns="0" bIns="0" rtlCol="0">
                <a:spAutoFit/>
              </a:bodyPr>
              <a:lstStyle>
                <a:defPPr>
                  <a:defRPr lang="x-non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60000"/>
                  </a:lnSpc>
                </a:pPr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84 центра</a:t>
                </a:r>
                <a:endParaRPr lang="x-none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5" name="Picture 4" descr="Картинки по запросу метка на карте">
                <a:extLst>
                  <a:ext uri="{FF2B5EF4-FFF2-40B4-BE49-F238E27FC236}">
                    <a16:creationId xmlns="" xmlns:a16="http://schemas.microsoft.com/office/drawing/2014/main" id="{F5973540-9761-467A-B15B-2AC9B5F0CC0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41137" y="5574613"/>
                <a:ext cx="587946" cy="4879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6" name="Группа 25">
              <a:extLst>
                <a:ext uri="{FF2B5EF4-FFF2-40B4-BE49-F238E27FC236}">
                  <a16:creationId xmlns="" xmlns:a16="http://schemas.microsoft.com/office/drawing/2014/main" id="{23DAC8E9-5C70-4ACA-8F76-F0A77B81CE10}"/>
                </a:ext>
              </a:extLst>
            </p:cNvPr>
            <p:cNvGrpSpPr/>
            <p:nvPr/>
          </p:nvGrpSpPr>
          <p:grpSpPr>
            <a:xfrm>
              <a:off x="1360441" y="2677696"/>
              <a:ext cx="1969117" cy="487995"/>
              <a:chOff x="5859966" y="5574613"/>
              <a:chExt cx="1969117" cy="487995"/>
            </a:xfrm>
          </p:grpSpPr>
          <p:sp>
            <p:nvSpPr>
              <p:cNvPr id="32" name="TextBox 63">
                <a:extLst>
                  <a:ext uri="{FF2B5EF4-FFF2-40B4-BE49-F238E27FC236}">
                    <a16:creationId xmlns="" xmlns:a16="http://schemas.microsoft.com/office/drawing/2014/main" id="{B155DA63-D42A-4764-8990-A74F1F1B34B8}"/>
                  </a:ext>
                </a:extLst>
              </p:cNvPr>
              <p:cNvSpPr txBox="1"/>
              <p:nvPr/>
            </p:nvSpPr>
            <p:spPr>
              <a:xfrm>
                <a:off x="5859966" y="5705060"/>
                <a:ext cx="1330062" cy="177228"/>
              </a:xfrm>
              <a:prstGeom prst="rect">
                <a:avLst/>
              </a:prstGeom>
              <a:solidFill>
                <a:srgbClr val="FFFFFF">
                  <a:alpha val="65098"/>
                </a:srgbClr>
              </a:solidFill>
            </p:spPr>
            <p:txBody>
              <a:bodyPr wrap="square" lIns="0" tIns="0" rIns="0" bIns="0" rtlCol="0">
                <a:spAutoFit/>
              </a:bodyPr>
              <a:lstStyle>
                <a:defPPr>
                  <a:defRPr lang="x-non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>
                  <a:lnSpc>
                    <a:spcPct val="60000"/>
                  </a:lnSpc>
                </a:pPr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107 центров</a:t>
                </a:r>
                <a:endParaRPr lang="x-none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3" name="Picture 4" descr="Картинки по запросу метка на карте">
                <a:extLst>
                  <a:ext uri="{FF2B5EF4-FFF2-40B4-BE49-F238E27FC236}">
                    <a16:creationId xmlns="" xmlns:a16="http://schemas.microsoft.com/office/drawing/2014/main" id="{F57CD04B-7F29-4250-AF2B-DEA70E5EC2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41137" y="5574613"/>
                <a:ext cx="587946" cy="4879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7" name="Группа 26">
              <a:extLst>
                <a:ext uri="{FF2B5EF4-FFF2-40B4-BE49-F238E27FC236}">
                  <a16:creationId xmlns="" xmlns:a16="http://schemas.microsoft.com/office/drawing/2014/main" id="{BBD07CD1-8B66-4EB5-8679-56E50B716D64}"/>
                </a:ext>
              </a:extLst>
            </p:cNvPr>
            <p:cNvGrpSpPr/>
            <p:nvPr/>
          </p:nvGrpSpPr>
          <p:grpSpPr>
            <a:xfrm>
              <a:off x="240887" y="3601923"/>
              <a:ext cx="1659051" cy="749910"/>
              <a:chOff x="6258243" y="5368598"/>
              <a:chExt cx="1659051" cy="749910"/>
            </a:xfrm>
          </p:grpSpPr>
          <p:sp>
            <p:nvSpPr>
              <p:cNvPr id="29" name="TextBox 41">
                <a:extLst>
                  <a:ext uri="{FF2B5EF4-FFF2-40B4-BE49-F238E27FC236}">
                    <a16:creationId xmlns="" xmlns:a16="http://schemas.microsoft.com/office/drawing/2014/main" id="{C4167726-1A5E-4B55-9758-7AF5ABDDE033}"/>
                  </a:ext>
                </a:extLst>
              </p:cNvPr>
              <p:cNvSpPr txBox="1"/>
              <p:nvPr/>
            </p:nvSpPr>
            <p:spPr>
              <a:xfrm>
                <a:off x="6258243" y="5368598"/>
                <a:ext cx="1330063" cy="276999"/>
              </a:xfrm>
              <a:prstGeom prst="rect">
                <a:avLst/>
              </a:prstGeom>
              <a:solidFill>
                <a:srgbClr val="FFFFFF">
                  <a:alpha val="65098"/>
                </a:srgbClr>
              </a:solidFill>
            </p:spPr>
            <p:txBody>
              <a:bodyPr wrap="square" lIns="0" tIns="0" rIns="0" bIns="0" rtlCol="0">
                <a:spAutoFit/>
              </a:bodyPr>
              <a:lstStyle>
                <a:defPPr>
                  <a:defRPr lang="x-non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104 центра</a:t>
                </a:r>
                <a:endParaRPr lang="x-none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0" name="Picture 4" descr="Картинки по запросу метка на карте">
                <a:extLst>
                  <a:ext uri="{FF2B5EF4-FFF2-40B4-BE49-F238E27FC236}">
                    <a16:creationId xmlns="" xmlns:a16="http://schemas.microsoft.com/office/drawing/2014/main" id="{BAA5C14D-3BC1-440A-AAA6-77ECBECB4A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29348" y="5630513"/>
                <a:ext cx="587946" cy="4879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8" name="TextBox 45">
              <a:extLst>
                <a:ext uri="{FF2B5EF4-FFF2-40B4-BE49-F238E27FC236}">
                  <a16:creationId xmlns="" xmlns:a16="http://schemas.microsoft.com/office/drawing/2014/main" id="{698E6F4F-C2EA-4F5F-AA2F-8DFFF48AE49E}"/>
                </a:ext>
              </a:extLst>
            </p:cNvPr>
            <p:cNvSpPr txBox="1"/>
            <p:nvPr/>
          </p:nvSpPr>
          <p:spPr>
            <a:xfrm>
              <a:off x="2717379" y="3958762"/>
              <a:ext cx="77026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x-non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Минск</a:t>
              </a:r>
              <a:endParaRPr lang="x-none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1" name="Группа 50">
              <a:extLst>
                <a:ext uri="{FF2B5EF4-FFF2-40B4-BE49-F238E27FC236}">
                  <a16:creationId xmlns="" xmlns:a16="http://schemas.microsoft.com/office/drawing/2014/main" id="{A32F76A4-4DDB-4533-92EF-5EE35EE9AA87}"/>
                </a:ext>
              </a:extLst>
            </p:cNvPr>
            <p:cNvGrpSpPr/>
            <p:nvPr/>
          </p:nvGrpSpPr>
          <p:grpSpPr>
            <a:xfrm>
              <a:off x="2007508" y="3368162"/>
              <a:ext cx="1151321" cy="739008"/>
              <a:chOff x="6755023" y="5323600"/>
              <a:chExt cx="1151321" cy="739008"/>
            </a:xfrm>
          </p:grpSpPr>
          <p:sp>
            <p:nvSpPr>
              <p:cNvPr id="52" name="TextBox 51">
                <a:extLst>
                  <a:ext uri="{FF2B5EF4-FFF2-40B4-BE49-F238E27FC236}">
                    <a16:creationId xmlns="" xmlns:a16="http://schemas.microsoft.com/office/drawing/2014/main" id="{ADED56D4-B92F-4660-A49D-C045829A90E4}"/>
                  </a:ext>
                </a:extLst>
              </p:cNvPr>
              <p:cNvSpPr txBox="1"/>
              <p:nvPr/>
            </p:nvSpPr>
            <p:spPr>
              <a:xfrm>
                <a:off x="6755023" y="5323600"/>
                <a:ext cx="1151321" cy="276999"/>
              </a:xfrm>
              <a:prstGeom prst="rect">
                <a:avLst/>
              </a:prstGeom>
              <a:solidFill>
                <a:srgbClr val="FFFFFF">
                  <a:alpha val="65098"/>
                </a:srgbClr>
              </a:solidFill>
            </p:spPr>
            <p:txBody>
              <a:bodyPr wrap="square" lIns="0" tIns="0" rIns="0" bIns="0" rtlCol="0">
                <a:spAutoFit/>
              </a:bodyPr>
              <a:lstStyle>
                <a:defPPr>
                  <a:defRPr lang="x-non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33 центра</a:t>
                </a:r>
                <a:endParaRPr lang="x-none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53" name="Picture 4" descr="Картинки по запросу метка на карте">
                <a:extLst>
                  <a:ext uri="{FF2B5EF4-FFF2-40B4-BE49-F238E27FC236}">
                    <a16:creationId xmlns="" xmlns:a16="http://schemas.microsoft.com/office/drawing/2014/main" id="{558A0D6D-D958-4ACF-8ABF-9B65DC9111B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41137" y="5574613"/>
                <a:ext cx="587946" cy="4879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04903520-DBC3-4D8B-AFE8-E1AA62F0F3DA}"/>
              </a:ext>
            </a:extLst>
          </p:cNvPr>
          <p:cNvSpPr txBox="1"/>
          <p:nvPr/>
        </p:nvSpPr>
        <p:spPr>
          <a:xfrm>
            <a:off x="5328426" y="4093612"/>
            <a:ext cx="6650732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rgbClr val="222222"/>
                </a:solidFill>
                <a:latin typeface="Roboto"/>
              </a:rPr>
              <a:t>Предоставление гражданам свободного доступа </a:t>
            </a:r>
            <a:br>
              <a:rPr lang="ru-RU" sz="1800" b="1" dirty="0">
                <a:solidFill>
                  <a:srgbClr val="222222"/>
                </a:solidFill>
                <a:latin typeface="Roboto"/>
              </a:rPr>
            </a:br>
            <a:r>
              <a:rPr lang="ru-RU" sz="1800" b="1" dirty="0">
                <a:solidFill>
                  <a:srgbClr val="222222"/>
                </a:solidFill>
                <a:latin typeface="Roboto"/>
              </a:rPr>
              <a:t>к полной и актуальной правовой информации.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rgbClr val="222222"/>
                </a:solidFill>
                <a:latin typeface="Roboto"/>
              </a:rPr>
              <a:t>Обучение работе с ресурсами.</a:t>
            </a:r>
            <a:endParaRPr lang="en-US" sz="1800" b="1" dirty="0">
              <a:solidFill>
                <a:srgbClr val="222222"/>
              </a:solidFill>
              <a:latin typeface="Roboto"/>
            </a:endParaRP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rgbClr val="222222"/>
                </a:solidFill>
                <a:latin typeface="Roboto"/>
              </a:rPr>
              <a:t>Участие в мероприятиях по правовому просвещению.</a:t>
            </a:r>
            <a:endParaRPr lang="en-US" sz="1800" b="1" dirty="0">
              <a:solidFill>
                <a:srgbClr val="222222"/>
              </a:solidFill>
              <a:latin typeface="Roboto"/>
            </a:endParaRP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rgbClr val="222222"/>
                </a:solidFill>
                <a:latin typeface="Roboto"/>
              </a:rPr>
              <a:t>Получение бесплатной помощи адвоката или нотариуса.</a:t>
            </a:r>
          </a:p>
        </p:txBody>
      </p:sp>
    </p:spTree>
    <p:extLst>
      <p:ext uri="{BB962C8B-B14F-4D97-AF65-F5344CB8AC3E}">
        <p14:creationId xmlns:p14="http://schemas.microsoft.com/office/powerpoint/2010/main" val="2117041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Название 1"/>
          <p:cNvSpPr txBox="1">
            <a:spLocks/>
          </p:cNvSpPr>
          <p:nvPr/>
        </p:nvSpPr>
        <p:spPr>
          <a:xfrm>
            <a:off x="805777" y="329124"/>
            <a:ext cx="10965676" cy="31123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1887C9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Выпуск и реализация печатных изданий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1887C9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правовой тематики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B4C42473-5A8C-4AAB-BB8A-43B80029639A}"/>
              </a:ext>
            </a:extLst>
          </p:cNvPr>
          <p:cNvSpPr txBox="1"/>
          <p:nvPr/>
        </p:nvSpPr>
        <p:spPr>
          <a:xfrm>
            <a:off x="805777" y="2013994"/>
            <a:ext cx="3147594" cy="720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spcAft>
                <a:spcPts val="1200"/>
              </a:spcAft>
            </a:pPr>
            <a:r>
              <a:rPr lang="ru-RU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Периодические издания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5E1A0676-0271-40A9-B48C-9A3B0AF62E47}"/>
              </a:ext>
            </a:extLst>
          </p:cNvPr>
          <p:cNvSpPr txBox="1"/>
          <p:nvPr/>
        </p:nvSpPr>
        <p:spPr>
          <a:xfrm>
            <a:off x="1000495" y="3151414"/>
            <a:ext cx="2952876" cy="1205436"/>
          </a:xfrm>
          <a:prstGeom prst="roundRect">
            <a:avLst/>
          </a:prstGeom>
          <a:solidFill>
            <a:srgbClr val="DBE7F5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dirty="0"/>
              <a:t>Сборник правовых актов «Национальный реестр правовых актов Республики Беларусь»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9B7BE02E-6D30-47BE-896F-62C5DFE4780E}"/>
              </a:ext>
            </a:extLst>
          </p:cNvPr>
          <p:cNvSpPr txBox="1"/>
          <p:nvPr/>
        </p:nvSpPr>
        <p:spPr>
          <a:xfrm>
            <a:off x="1000495" y="4831872"/>
            <a:ext cx="2952876" cy="653796"/>
          </a:xfrm>
          <a:prstGeom prst="roundRect">
            <a:avLst/>
          </a:prstGeom>
          <a:solidFill>
            <a:srgbClr val="DBE7F5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dirty="0"/>
              <a:t>Научно-практический журнал «Право.</a:t>
            </a:r>
            <a:r>
              <a:rPr lang="en-US" dirty="0"/>
              <a:t>by»</a:t>
            </a:r>
          </a:p>
        </p:txBody>
      </p:sp>
      <p:cxnSp>
        <p:nvCxnSpPr>
          <p:cNvPr id="47" name="Соединитель: уступ 46">
            <a:extLst>
              <a:ext uri="{FF2B5EF4-FFF2-40B4-BE49-F238E27FC236}">
                <a16:creationId xmlns="" xmlns:a16="http://schemas.microsoft.com/office/drawing/2014/main" id="{0E7076E3-E8F8-436F-AD17-E5DD8EBC9182}"/>
              </a:ext>
            </a:extLst>
          </p:cNvPr>
          <p:cNvCxnSpPr>
            <a:cxnSpLocks/>
            <a:stCxn id="39" idx="1"/>
            <a:endCxn id="42" idx="1"/>
          </p:cNvCxnSpPr>
          <p:nvPr/>
        </p:nvCxnSpPr>
        <p:spPr>
          <a:xfrm rot="10800000" flipH="1" flipV="1">
            <a:off x="805777" y="2373994"/>
            <a:ext cx="194718" cy="1380138"/>
          </a:xfrm>
          <a:prstGeom prst="bentConnector3">
            <a:avLst>
              <a:gd name="adj1" fmla="val -11740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Соединитель: уступ 47">
            <a:extLst>
              <a:ext uri="{FF2B5EF4-FFF2-40B4-BE49-F238E27FC236}">
                <a16:creationId xmlns="" xmlns:a16="http://schemas.microsoft.com/office/drawing/2014/main" id="{53A7D8A9-948B-4732-94BA-A06E99271289}"/>
              </a:ext>
            </a:extLst>
          </p:cNvPr>
          <p:cNvCxnSpPr>
            <a:cxnSpLocks/>
            <a:endCxn id="43" idx="1"/>
          </p:cNvCxnSpPr>
          <p:nvPr/>
        </p:nvCxnSpPr>
        <p:spPr>
          <a:xfrm rot="16200000" flipH="1">
            <a:off x="92921" y="4251195"/>
            <a:ext cx="1392075" cy="42307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0EFF227F-B435-4628-975A-19B49AC80C04}"/>
              </a:ext>
            </a:extLst>
          </p:cNvPr>
          <p:cNvSpPr txBox="1"/>
          <p:nvPr/>
        </p:nvSpPr>
        <p:spPr>
          <a:xfrm>
            <a:off x="4604109" y="1980759"/>
            <a:ext cx="3858308" cy="72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ru-RU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Непериодические издания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AB5135D6-880B-4B69-B29D-B9A8A25A2707}"/>
              </a:ext>
            </a:extLst>
          </p:cNvPr>
          <p:cNvSpPr txBox="1"/>
          <p:nvPr/>
        </p:nvSpPr>
        <p:spPr>
          <a:xfrm>
            <a:off x="4847503" y="3151414"/>
            <a:ext cx="3614914" cy="353430"/>
          </a:xfrm>
          <a:prstGeom prst="roundRect">
            <a:avLst/>
          </a:prstGeom>
          <a:solidFill>
            <a:srgbClr val="FAD2C2"/>
          </a:solidFill>
          <a:ln>
            <a:solidFill>
              <a:srgbClr val="F6AD8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dirty="0"/>
              <a:t>Конституция Республики Беларусь</a:t>
            </a:r>
          </a:p>
        </p:txBody>
      </p:sp>
      <p:cxnSp>
        <p:nvCxnSpPr>
          <p:cNvPr id="57" name="Соединитель: уступ 56">
            <a:extLst>
              <a:ext uri="{FF2B5EF4-FFF2-40B4-BE49-F238E27FC236}">
                <a16:creationId xmlns="" xmlns:a16="http://schemas.microsoft.com/office/drawing/2014/main" id="{11032C79-1296-4DE8-B8EA-48C69A093321}"/>
              </a:ext>
            </a:extLst>
          </p:cNvPr>
          <p:cNvCxnSpPr>
            <a:cxnSpLocks/>
            <a:stCxn id="49" idx="1"/>
            <a:endCxn id="50" idx="1"/>
          </p:cNvCxnSpPr>
          <p:nvPr/>
        </p:nvCxnSpPr>
        <p:spPr>
          <a:xfrm rot="10800000" flipH="1" flipV="1">
            <a:off x="4604109" y="2340759"/>
            <a:ext cx="243394" cy="987370"/>
          </a:xfrm>
          <a:prstGeom prst="bentConnector3">
            <a:avLst>
              <a:gd name="adj1" fmla="val -93922"/>
            </a:avLst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Соединитель: уступ 57">
            <a:extLst>
              <a:ext uri="{FF2B5EF4-FFF2-40B4-BE49-F238E27FC236}">
                <a16:creationId xmlns="" xmlns:a16="http://schemas.microsoft.com/office/drawing/2014/main" id="{9E7633FC-2CEF-4A41-8B16-E32F8B55FD63}"/>
              </a:ext>
            </a:extLst>
          </p:cNvPr>
          <p:cNvCxnSpPr>
            <a:cxnSpLocks/>
            <a:endCxn id="60" idx="1"/>
          </p:cNvCxnSpPr>
          <p:nvPr/>
        </p:nvCxnSpPr>
        <p:spPr>
          <a:xfrm rot="16200000" flipH="1">
            <a:off x="4250953" y="3372062"/>
            <a:ext cx="716434" cy="476666"/>
          </a:xfrm>
          <a:prstGeom prst="bentConnector2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Соединитель: уступ 58">
            <a:extLst>
              <a:ext uri="{FF2B5EF4-FFF2-40B4-BE49-F238E27FC236}">
                <a16:creationId xmlns="" xmlns:a16="http://schemas.microsoft.com/office/drawing/2014/main" id="{248CFC85-D87C-42A7-9E01-6AE620EF5CDC}"/>
              </a:ext>
            </a:extLst>
          </p:cNvPr>
          <p:cNvCxnSpPr>
            <a:cxnSpLocks/>
            <a:endCxn id="61" idx="1"/>
          </p:cNvCxnSpPr>
          <p:nvPr/>
        </p:nvCxnSpPr>
        <p:spPr>
          <a:xfrm rot="16200000" flipH="1">
            <a:off x="4156638" y="4040817"/>
            <a:ext cx="905064" cy="476666"/>
          </a:xfrm>
          <a:prstGeom prst="bentConnector2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E04DE505-C32A-441A-9E12-3C3A6B168789}"/>
              </a:ext>
            </a:extLst>
          </p:cNvPr>
          <p:cNvSpPr txBox="1"/>
          <p:nvPr/>
        </p:nvSpPr>
        <p:spPr>
          <a:xfrm>
            <a:off x="4847503" y="3791897"/>
            <a:ext cx="3614914" cy="353430"/>
          </a:xfrm>
          <a:prstGeom prst="roundRect">
            <a:avLst/>
          </a:prstGeom>
          <a:solidFill>
            <a:srgbClr val="FAD2C2"/>
          </a:solidFill>
          <a:ln>
            <a:solidFill>
              <a:srgbClr val="F6AD8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dirty="0"/>
              <a:t>Кодексы Республики Беларусь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CB22DDC3-734A-4E78-BAC3-004BB07FAE45}"/>
              </a:ext>
            </a:extLst>
          </p:cNvPr>
          <p:cNvSpPr txBox="1"/>
          <p:nvPr/>
        </p:nvSpPr>
        <p:spPr>
          <a:xfrm>
            <a:off x="4847503" y="4432380"/>
            <a:ext cx="3614914" cy="598604"/>
          </a:xfrm>
          <a:prstGeom prst="roundRect">
            <a:avLst/>
          </a:prstGeom>
          <a:solidFill>
            <a:srgbClr val="FAD2C2"/>
          </a:solidFill>
          <a:ln>
            <a:solidFill>
              <a:srgbClr val="F6AD8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dirty="0"/>
              <a:t>Сборники нормативных правовых актов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C63DA18B-A0FD-4ABF-847A-6BA7C211F59B}"/>
              </a:ext>
            </a:extLst>
          </p:cNvPr>
          <p:cNvSpPr txBox="1"/>
          <p:nvPr/>
        </p:nvSpPr>
        <p:spPr>
          <a:xfrm>
            <a:off x="4847503" y="5318036"/>
            <a:ext cx="3614914" cy="843777"/>
          </a:xfrm>
          <a:prstGeom prst="roundRect">
            <a:avLst/>
          </a:prstGeom>
          <a:solidFill>
            <a:srgbClr val="FAD2C2"/>
          </a:solidFill>
          <a:ln>
            <a:solidFill>
              <a:srgbClr val="F6AD8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dirty="0"/>
              <a:t>Издания серии «Правовая библиотека НЦПИ» («Правила дорожного движения» и другие)</a:t>
            </a:r>
          </a:p>
        </p:txBody>
      </p:sp>
      <p:cxnSp>
        <p:nvCxnSpPr>
          <p:cNvPr id="63" name="Соединитель: уступ 62">
            <a:extLst>
              <a:ext uri="{FF2B5EF4-FFF2-40B4-BE49-F238E27FC236}">
                <a16:creationId xmlns="" xmlns:a16="http://schemas.microsoft.com/office/drawing/2014/main" id="{09E31B61-E6E9-4A8E-9DE4-FA62BA017DBD}"/>
              </a:ext>
            </a:extLst>
          </p:cNvPr>
          <p:cNvCxnSpPr>
            <a:cxnSpLocks/>
          </p:cNvCxnSpPr>
          <p:nvPr/>
        </p:nvCxnSpPr>
        <p:spPr>
          <a:xfrm rot="16200000" flipH="1">
            <a:off x="4101622" y="4988982"/>
            <a:ext cx="1020158" cy="481728"/>
          </a:xfrm>
          <a:prstGeom prst="bentConnector2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3">
            <a:extLst>
              <a:ext uri="{FF2B5EF4-FFF2-40B4-BE49-F238E27FC236}">
                <a16:creationId xmlns="" xmlns:a16="http://schemas.microsoft.com/office/drawing/2014/main" id="{73CB76B5-A718-48B4-8EB6-105156741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1580" y="1391209"/>
            <a:ext cx="1513494" cy="2111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Объект 7">
            <a:extLst>
              <a:ext uri="{FF2B5EF4-FFF2-40B4-BE49-F238E27FC236}">
                <a16:creationId xmlns="" xmlns:a16="http://schemas.microsoft.com/office/drawing/2014/main" id="{A5C03A38-5D39-4792-92AC-5659AA4D48D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58" t="14636" b="5180"/>
          <a:stretch/>
        </p:blipFill>
        <p:spPr>
          <a:xfrm>
            <a:off x="9218108" y="4971329"/>
            <a:ext cx="2973892" cy="1819564"/>
          </a:xfrm>
          <a:prstGeom prst="rect">
            <a:avLst/>
          </a:prstGeom>
        </p:spPr>
      </p:pic>
      <p:pic>
        <p:nvPicPr>
          <p:cNvPr id="2050" name="Picture 2" descr="Научно-практический журнал &quot;ПРАВО.by&quot; № 4/2022">
            <a:extLst>
              <a:ext uri="{FF2B5EF4-FFF2-40B4-BE49-F238E27FC236}">
                <a16:creationId xmlns="" xmlns:a16="http://schemas.microsoft.com/office/drawing/2014/main" id="{738EBD6E-9F06-40EB-816C-6BB9A7AE4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7279" y="2045966"/>
            <a:ext cx="1423291" cy="20449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Правила дорожного движения 2022 - pravo.reshop">
            <a:extLst>
              <a:ext uri="{FF2B5EF4-FFF2-40B4-BE49-F238E27FC236}">
                <a16:creationId xmlns="" xmlns:a16="http://schemas.microsoft.com/office/drawing/2014/main" id="{FB23790B-ACF3-400E-8C5F-5B5318925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856" y="2834444"/>
            <a:ext cx="1446920" cy="20670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847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Название 1"/>
          <p:cNvSpPr txBox="1">
            <a:spLocks/>
          </p:cNvSpPr>
          <p:nvPr/>
        </p:nvSpPr>
        <p:spPr>
          <a:xfrm>
            <a:off x="921524" y="271251"/>
            <a:ext cx="10965676" cy="31123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>
                <a:solidFill>
                  <a:srgbClr val="1887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 «ДЕТСКИЙ ПРАВОВОЙ САЙТ» (</a:t>
            </a:r>
            <a:r>
              <a:rPr lang="en-US" sz="3600" b="1" dirty="0">
                <a:solidFill>
                  <a:srgbClr val="1887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mir.pravo.by</a:t>
            </a:r>
            <a:r>
              <a:rPr lang="ru-RU" sz="3600" b="1" dirty="0">
                <a:solidFill>
                  <a:srgbClr val="1887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AFAFD82F-AF94-4915-8172-BE04095FC4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478" y="3380216"/>
            <a:ext cx="414131" cy="41413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162DA96-ABDE-41C3-8C91-C09CB9013C59}"/>
              </a:ext>
            </a:extLst>
          </p:cNvPr>
          <p:cNvSpPr txBox="1"/>
          <p:nvPr/>
        </p:nvSpPr>
        <p:spPr>
          <a:xfrm>
            <a:off x="2485237" y="1450354"/>
            <a:ext cx="8889006" cy="2354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ru-RU" sz="2200" dirty="0"/>
              <a:t>Является единственным специализированным Интернет-ресурсом </a:t>
            </a:r>
            <a:br>
              <a:rPr lang="ru-RU" sz="2200" dirty="0"/>
            </a:br>
            <a:r>
              <a:rPr lang="ru-RU" sz="2200" dirty="0"/>
              <a:t>по правовому просвещению </a:t>
            </a:r>
            <a:r>
              <a:rPr lang="ru-RU" sz="2200" dirty="0" smtClean="0"/>
              <a:t>подростков </a:t>
            </a:r>
            <a:r>
              <a:rPr lang="ru-RU" sz="2200" dirty="0"/>
              <a:t>в Республике Беларусь.</a:t>
            </a:r>
          </a:p>
          <a:p>
            <a:pPr algn="just">
              <a:spcAft>
                <a:spcPts val="1800"/>
              </a:spcAft>
            </a:pPr>
            <a:r>
              <a:rPr lang="ru-RU" sz="2200" dirty="0"/>
              <a:t>Проект разработан для того, чтобы помочь </a:t>
            </a:r>
            <a:r>
              <a:rPr lang="ru-RU" sz="2200" dirty="0" smtClean="0"/>
              <a:t>подросткам </a:t>
            </a:r>
            <a:r>
              <a:rPr lang="ru-RU" sz="2200" dirty="0"/>
              <a:t>получить юридические знания, ответить на «взрослые» вопросы, дать совет в сложных ситуациях, рассказать о законодательстве Республики Беларусь и правах граждан нашей страны.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A17D2707-2872-4758-A455-6B215F95F3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478" y="1768301"/>
            <a:ext cx="1832755" cy="1058672"/>
          </a:xfrm>
          <a:prstGeom prst="rect">
            <a:avLst/>
          </a:prstGeom>
        </p:spPr>
      </p:pic>
      <p:pic>
        <p:nvPicPr>
          <p:cNvPr id="8194" name="Picture 2">
            <a:hlinkClick r:id="rId5"/>
            <a:extLst>
              <a:ext uri="{FF2B5EF4-FFF2-40B4-BE49-F238E27FC236}">
                <a16:creationId xmlns="" xmlns:a16="http://schemas.microsoft.com/office/drawing/2014/main" id="{D0DF2FDD-E5C4-42E2-BC30-5A014ECE5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51" y="2933800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183F6EA-135A-4397-A749-346395678DE1}"/>
              </a:ext>
            </a:extLst>
          </p:cNvPr>
          <p:cNvSpPr txBox="1"/>
          <p:nvPr/>
        </p:nvSpPr>
        <p:spPr>
          <a:xfrm>
            <a:off x="367575" y="5719923"/>
            <a:ext cx="33619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1" dirty="0"/>
              <a:t>Видео </a:t>
            </a:r>
          </a:p>
          <a:p>
            <a:r>
              <a:rPr lang="ru-RU" i="1" dirty="0"/>
              <a:t>«Детский правовой сайт» </a:t>
            </a:r>
          </a:p>
        </p:txBody>
      </p:sp>
      <p:pic>
        <p:nvPicPr>
          <p:cNvPr id="8196" name="Picture 4">
            <a:hlinkClick r:id="rId7"/>
            <a:extLst>
              <a:ext uri="{FF2B5EF4-FFF2-40B4-BE49-F238E27FC236}">
                <a16:creationId xmlns="" xmlns:a16="http://schemas.microsoft.com/office/drawing/2014/main" id="{AD6E563A-931D-4AF5-B26A-E0D62572C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08" y="4529298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F2134D46-16F4-4A4D-82AC-259635F375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478" y="5033756"/>
            <a:ext cx="414131" cy="41413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EBD97B7-8B73-4EF2-9B51-473CEBAD3297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66482" y="3898768"/>
            <a:ext cx="7925672" cy="252885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BBC6AE5B-C1C4-46AB-9DB1-BC019209FE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771" y="6220555"/>
            <a:ext cx="414131" cy="41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850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F26B3C44-86C5-459D-BD9A-BE00711DEB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8215" y="4766079"/>
            <a:ext cx="1595185" cy="1663425"/>
          </a:xfrm>
          <a:prstGeom prst="rect">
            <a:avLst/>
          </a:prstGeom>
        </p:spPr>
      </p:pic>
      <p:sp>
        <p:nvSpPr>
          <p:cNvPr id="72" name="Название 1"/>
          <p:cNvSpPr txBox="1">
            <a:spLocks/>
          </p:cNvSpPr>
          <p:nvPr/>
        </p:nvSpPr>
        <p:spPr>
          <a:xfrm>
            <a:off x="921524" y="271251"/>
            <a:ext cx="10965676" cy="31123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>
                <a:solidFill>
                  <a:srgbClr val="1887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 «ДЕТСКИЙ ПРАВОВОЙ САЙТ» (</a:t>
            </a:r>
            <a:r>
              <a:rPr lang="en-US" sz="3600" b="1" dirty="0">
                <a:solidFill>
                  <a:srgbClr val="1887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mir.pravo.by</a:t>
            </a:r>
            <a:r>
              <a:rPr lang="ru-RU" sz="3600" b="1" dirty="0">
                <a:solidFill>
                  <a:srgbClr val="1887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AFAFD82F-AF94-4915-8172-BE04095FC4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68" y="4216155"/>
            <a:ext cx="414131" cy="41413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162DA96-ABDE-41C3-8C91-C09CB9013C59}"/>
              </a:ext>
            </a:extLst>
          </p:cNvPr>
          <p:cNvSpPr txBox="1"/>
          <p:nvPr/>
        </p:nvSpPr>
        <p:spPr>
          <a:xfrm>
            <a:off x="2534104" y="1728440"/>
            <a:ext cx="9373842" cy="51077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ru-RU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ДЕТСКИЙ ПРАВОВОЙ САЙТ</a:t>
            </a:r>
            <a:endParaRPr lang="ru-RU" sz="2200" dirty="0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A17D2707-2872-4758-A455-6B215F95F3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819" y="1623035"/>
            <a:ext cx="1832755" cy="1058672"/>
          </a:xfrm>
          <a:prstGeom prst="rect">
            <a:avLst/>
          </a:prstGeom>
        </p:spPr>
      </p:pic>
      <p:pic>
        <p:nvPicPr>
          <p:cNvPr id="8194" name="Picture 2">
            <a:hlinkClick r:id="rId7"/>
            <a:extLst>
              <a:ext uri="{FF2B5EF4-FFF2-40B4-BE49-F238E27FC236}">
                <a16:creationId xmlns="" xmlns:a16="http://schemas.microsoft.com/office/drawing/2014/main" id="{D0DF2FDD-E5C4-42E2-BC30-5A014ECE5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62" y="2889738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0FB5710-4074-4F4E-A99B-27C9FE6DA546}"/>
              </a:ext>
            </a:extLst>
          </p:cNvPr>
          <p:cNvSpPr txBox="1"/>
          <p:nvPr/>
        </p:nvSpPr>
        <p:spPr>
          <a:xfrm>
            <a:off x="2510382" y="2490789"/>
            <a:ext cx="2775660" cy="78319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ru-RU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Информационная часть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418D644-0D3D-4155-8A92-D457E895956A}"/>
              </a:ext>
            </a:extLst>
          </p:cNvPr>
          <p:cNvSpPr txBox="1"/>
          <p:nvPr/>
        </p:nvSpPr>
        <p:spPr>
          <a:xfrm>
            <a:off x="5710849" y="2498142"/>
            <a:ext cx="2775660" cy="78319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ru-RU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Интерактивная часть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F7E0D69C-631A-4650-A802-5491DB57D710}"/>
              </a:ext>
            </a:extLst>
          </p:cNvPr>
          <p:cNvSpPr txBox="1"/>
          <p:nvPr/>
        </p:nvSpPr>
        <p:spPr>
          <a:xfrm>
            <a:off x="8898616" y="2483050"/>
            <a:ext cx="2963184" cy="756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ru-RU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Сервисы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FED5700-F5F2-447F-86C1-86637136B501}"/>
              </a:ext>
            </a:extLst>
          </p:cNvPr>
          <p:cNvSpPr txBox="1"/>
          <p:nvPr/>
        </p:nvSpPr>
        <p:spPr>
          <a:xfrm>
            <a:off x="2705100" y="3628209"/>
            <a:ext cx="2580942" cy="408623"/>
          </a:xfrm>
          <a:prstGeom prst="roundRect">
            <a:avLst/>
          </a:prstGeom>
          <a:solidFill>
            <a:srgbClr val="DBE7F5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Новости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74E0D023-1101-4995-B004-B43220FD80F1}"/>
              </a:ext>
            </a:extLst>
          </p:cNvPr>
          <p:cNvSpPr txBox="1"/>
          <p:nvPr/>
        </p:nvSpPr>
        <p:spPr>
          <a:xfrm>
            <a:off x="2705100" y="4234055"/>
            <a:ext cx="2580942" cy="408623"/>
          </a:xfrm>
          <a:prstGeom prst="roundRect">
            <a:avLst/>
          </a:prstGeom>
          <a:solidFill>
            <a:srgbClr val="DBE7F5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Правовая библиотека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529D5F6-C7EE-4CB0-A021-E4A7503882A4}"/>
              </a:ext>
            </a:extLst>
          </p:cNvPr>
          <p:cNvSpPr txBox="1"/>
          <p:nvPr/>
        </p:nvSpPr>
        <p:spPr>
          <a:xfrm>
            <a:off x="2705100" y="4839901"/>
            <a:ext cx="2580942" cy="408623"/>
          </a:xfrm>
          <a:prstGeom prst="roundRect">
            <a:avLst/>
          </a:prstGeom>
          <a:solidFill>
            <a:srgbClr val="DBE7F5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Полезная информация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A0E75075-9536-4DAC-90E2-BDEBAF51BCC2}"/>
              </a:ext>
            </a:extLst>
          </p:cNvPr>
          <p:cNvSpPr txBox="1"/>
          <p:nvPr/>
        </p:nvSpPr>
        <p:spPr>
          <a:xfrm>
            <a:off x="2705100" y="5445747"/>
            <a:ext cx="2580942" cy="715089"/>
          </a:xfrm>
          <a:prstGeom prst="roundRect">
            <a:avLst/>
          </a:prstGeom>
          <a:solidFill>
            <a:srgbClr val="DBE7F5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Банк данных </a:t>
            </a:r>
          </a:p>
          <a:p>
            <a:pPr algn="ctr"/>
            <a:r>
              <a:rPr lang="ru-RU" dirty="0"/>
              <a:t>«Мир права»</a:t>
            </a:r>
          </a:p>
        </p:txBody>
      </p:sp>
      <p:cxnSp>
        <p:nvCxnSpPr>
          <p:cNvPr id="4" name="Соединитель: уступ 3">
            <a:extLst>
              <a:ext uri="{FF2B5EF4-FFF2-40B4-BE49-F238E27FC236}">
                <a16:creationId xmlns="" xmlns:a16="http://schemas.microsoft.com/office/drawing/2014/main" id="{52BFC293-40FA-4FB1-B176-9EFA8AA00645}"/>
              </a:ext>
            </a:extLst>
          </p:cNvPr>
          <p:cNvCxnSpPr>
            <a:stCxn id="11" idx="1"/>
            <a:endCxn id="18" idx="1"/>
          </p:cNvCxnSpPr>
          <p:nvPr/>
        </p:nvCxnSpPr>
        <p:spPr>
          <a:xfrm rot="10800000" flipH="1" flipV="1">
            <a:off x="2510382" y="2882385"/>
            <a:ext cx="194718" cy="950135"/>
          </a:xfrm>
          <a:prstGeom prst="bentConnector3">
            <a:avLst>
              <a:gd name="adj1" fmla="val -11740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Соединитель: уступ 22">
            <a:extLst>
              <a:ext uri="{FF2B5EF4-FFF2-40B4-BE49-F238E27FC236}">
                <a16:creationId xmlns="" xmlns:a16="http://schemas.microsoft.com/office/drawing/2014/main" id="{4E60C573-6519-458B-B5FC-D3770388D6D3}"/>
              </a:ext>
            </a:extLst>
          </p:cNvPr>
          <p:cNvCxnSpPr>
            <a:cxnSpLocks/>
            <a:endCxn id="19" idx="1"/>
          </p:cNvCxnSpPr>
          <p:nvPr/>
        </p:nvCxnSpPr>
        <p:spPr>
          <a:xfrm rot="16200000" flipH="1">
            <a:off x="2190640" y="3923906"/>
            <a:ext cx="605847" cy="42307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оединитель: уступ 24">
            <a:extLst>
              <a:ext uri="{FF2B5EF4-FFF2-40B4-BE49-F238E27FC236}">
                <a16:creationId xmlns="" xmlns:a16="http://schemas.microsoft.com/office/drawing/2014/main" id="{C740B389-E9FE-43E3-8C46-0603CE4C336E}"/>
              </a:ext>
            </a:extLst>
          </p:cNvPr>
          <p:cNvCxnSpPr>
            <a:cxnSpLocks/>
          </p:cNvCxnSpPr>
          <p:nvPr/>
        </p:nvCxnSpPr>
        <p:spPr>
          <a:xfrm rot="16200000" flipH="1">
            <a:off x="2190640" y="4529753"/>
            <a:ext cx="605847" cy="42307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Соединитель: уступ 25">
            <a:extLst>
              <a:ext uri="{FF2B5EF4-FFF2-40B4-BE49-F238E27FC236}">
                <a16:creationId xmlns="" xmlns:a16="http://schemas.microsoft.com/office/drawing/2014/main" id="{0CF96ECD-3498-44F9-83B5-1E18DE892BF3}"/>
              </a:ext>
            </a:extLst>
          </p:cNvPr>
          <p:cNvCxnSpPr>
            <a:cxnSpLocks/>
            <a:endCxn id="22" idx="1"/>
          </p:cNvCxnSpPr>
          <p:nvPr/>
        </p:nvCxnSpPr>
        <p:spPr>
          <a:xfrm rot="16200000" flipH="1">
            <a:off x="2099713" y="5197905"/>
            <a:ext cx="787702" cy="42307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625C2E78-246A-4BA8-AC6E-FF45A857ECF9}"/>
              </a:ext>
            </a:extLst>
          </p:cNvPr>
          <p:cNvSpPr txBox="1"/>
          <p:nvPr/>
        </p:nvSpPr>
        <p:spPr>
          <a:xfrm>
            <a:off x="5905567" y="3628207"/>
            <a:ext cx="2580942" cy="408623"/>
          </a:xfrm>
          <a:prstGeom prst="roundRect">
            <a:avLst/>
          </a:prstGeom>
          <a:solidFill>
            <a:srgbClr val="D6E9CD"/>
          </a:solidFill>
          <a:ln>
            <a:solidFill>
              <a:srgbClr val="A1CC8D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Игры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9D4B5D13-C7B9-45A7-AD53-34BFA061239E}"/>
              </a:ext>
            </a:extLst>
          </p:cNvPr>
          <p:cNvSpPr txBox="1"/>
          <p:nvPr/>
        </p:nvSpPr>
        <p:spPr>
          <a:xfrm>
            <a:off x="5905567" y="4383744"/>
            <a:ext cx="2580942" cy="715089"/>
          </a:xfrm>
          <a:prstGeom prst="roundRect">
            <a:avLst/>
          </a:prstGeom>
          <a:solidFill>
            <a:srgbClr val="D6E9CD"/>
          </a:solidFill>
          <a:ln>
            <a:solidFill>
              <a:srgbClr val="A1CC8D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Викторины, ребусы, тесты, кроссворды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B552644A-2ABD-476B-A2A0-76937C7DDBAD}"/>
              </a:ext>
            </a:extLst>
          </p:cNvPr>
          <p:cNvSpPr txBox="1"/>
          <p:nvPr/>
        </p:nvSpPr>
        <p:spPr>
          <a:xfrm>
            <a:off x="5905567" y="5445747"/>
            <a:ext cx="2580942" cy="408623"/>
          </a:xfrm>
          <a:prstGeom prst="roundRect">
            <a:avLst/>
          </a:prstGeom>
          <a:solidFill>
            <a:srgbClr val="D6E9CD"/>
          </a:solidFill>
          <a:ln>
            <a:solidFill>
              <a:srgbClr val="A1CC8D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Конкурсы</a:t>
            </a:r>
          </a:p>
        </p:txBody>
      </p:sp>
      <p:cxnSp>
        <p:nvCxnSpPr>
          <p:cNvPr id="30" name="Соединитель: уступ 29">
            <a:extLst>
              <a:ext uri="{FF2B5EF4-FFF2-40B4-BE49-F238E27FC236}">
                <a16:creationId xmlns="" xmlns:a16="http://schemas.microsoft.com/office/drawing/2014/main" id="{DE014F88-54FC-4F8F-87F8-B74D25207838}"/>
              </a:ext>
            </a:extLst>
          </p:cNvPr>
          <p:cNvCxnSpPr>
            <a:stCxn id="14" idx="1"/>
            <a:endCxn id="33" idx="1"/>
          </p:cNvCxnSpPr>
          <p:nvPr/>
        </p:nvCxnSpPr>
        <p:spPr>
          <a:xfrm rot="10800000" flipH="1" flipV="1">
            <a:off x="5710849" y="2889739"/>
            <a:ext cx="194718" cy="942780"/>
          </a:xfrm>
          <a:prstGeom prst="bentConnector3">
            <a:avLst>
              <a:gd name="adj1" fmla="val -117401"/>
            </a:avLst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Соединитель: уступ 37">
            <a:extLst>
              <a:ext uri="{FF2B5EF4-FFF2-40B4-BE49-F238E27FC236}">
                <a16:creationId xmlns="" xmlns:a16="http://schemas.microsoft.com/office/drawing/2014/main" id="{55370E61-37BA-4F49-A69F-E2D03F71B6A7}"/>
              </a:ext>
            </a:extLst>
          </p:cNvPr>
          <p:cNvCxnSpPr>
            <a:cxnSpLocks/>
            <a:endCxn id="34" idx="1"/>
          </p:cNvCxnSpPr>
          <p:nvPr/>
        </p:nvCxnSpPr>
        <p:spPr>
          <a:xfrm rot="16200000" flipH="1">
            <a:off x="5243042" y="4078764"/>
            <a:ext cx="905886" cy="419164"/>
          </a:xfrm>
          <a:prstGeom prst="bentConnector2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Соединитель: уступ 43">
            <a:extLst>
              <a:ext uri="{FF2B5EF4-FFF2-40B4-BE49-F238E27FC236}">
                <a16:creationId xmlns="" xmlns:a16="http://schemas.microsoft.com/office/drawing/2014/main" id="{D2CC5DB2-9EEE-449B-9A3B-A3F8FFAB8F13}"/>
              </a:ext>
            </a:extLst>
          </p:cNvPr>
          <p:cNvCxnSpPr>
            <a:cxnSpLocks/>
          </p:cNvCxnSpPr>
          <p:nvPr/>
        </p:nvCxnSpPr>
        <p:spPr>
          <a:xfrm rot="16200000" flipH="1">
            <a:off x="5243042" y="4991721"/>
            <a:ext cx="905886" cy="419164"/>
          </a:xfrm>
          <a:prstGeom prst="bentConnector2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E869191E-0964-4E0F-8C52-BB6AA5932DBB}"/>
              </a:ext>
            </a:extLst>
          </p:cNvPr>
          <p:cNvSpPr txBox="1"/>
          <p:nvPr/>
        </p:nvSpPr>
        <p:spPr>
          <a:xfrm>
            <a:off x="9142011" y="3404551"/>
            <a:ext cx="2775659" cy="1088951"/>
          </a:xfrm>
          <a:prstGeom prst="roundRect">
            <a:avLst/>
          </a:prstGeom>
          <a:solidFill>
            <a:srgbClr val="FAD2C2"/>
          </a:solidFill>
          <a:ln>
            <a:solidFill>
              <a:srgbClr val="F6AD8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dirty="0"/>
              <a:t>Консультирование несовершеннолетних на Правовом форуме Беларуси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335227E2-685F-49AD-ADB3-3EF4936A8A5A}"/>
              </a:ext>
            </a:extLst>
          </p:cNvPr>
          <p:cNvSpPr txBox="1"/>
          <p:nvPr/>
        </p:nvSpPr>
        <p:spPr>
          <a:xfrm>
            <a:off x="9151350" y="4659002"/>
            <a:ext cx="2775658" cy="353430"/>
          </a:xfrm>
          <a:prstGeom prst="roundRect">
            <a:avLst/>
          </a:prstGeom>
          <a:solidFill>
            <a:srgbClr val="FAD2C2"/>
          </a:solidFill>
          <a:ln>
            <a:solidFill>
              <a:srgbClr val="F6AD8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dirty="0"/>
              <a:t>Вопросы редактору сайта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B37D0320-451E-4CC8-8515-622076834A6C}"/>
              </a:ext>
            </a:extLst>
          </p:cNvPr>
          <p:cNvSpPr txBox="1"/>
          <p:nvPr/>
        </p:nvSpPr>
        <p:spPr>
          <a:xfrm>
            <a:off x="9151350" y="5177932"/>
            <a:ext cx="2766320" cy="353430"/>
          </a:xfrm>
          <a:prstGeom prst="roundRect">
            <a:avLst/>
          </a:prstGeom>
          <a:solidFill>
            <a:srgbClr val="FAD2C2"/>
          </a:solidFill>
          <a:ln>
            <a:solidFill>
              <a:srgbClr val="F6AD8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dirty="0"/>
              <a:t>Задай вопрос медиатору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AD0F14A3-67B3-4CA7-A715-F548B72C672F}"/>
              </a:ext>
            </a:extLst>
          </p:cNvPr>
          <p:cNvSpPr txBox="1"/>
          <p:nvPr/>
        </p:nvSpPr>
        <p:spPr>
          <a:xfrm>
            <a:off x="9141626" y="5696863"/>
            <a:ext cx="2766320" cy="843777"/>
          </a:xfrm>
          <a:prstGeom prst="roundRect">
            <a:avLst/>
          </a:prstGeom>
          <a:solidFill>
            <a:srgbClr val="FAD2C2"/>
          </a:solidFill>
          <a:ln>
            <a:solidFill>
              <a:srgbClr val="F6AD8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dirty="0"/>
              <a:t>Приемная  Национальной комиссии </a:t>
            </a:r>
          </a:p>
          <a:p>
            <a:pPr algn="ctr">
              <a:lnSpc>
                <a:spcPct val="80000"/>
              </a:lnSpc>
            </a:pPr>
            <a:r>
              <a:rPr lang="ru-RU" dirty="0"/>
              <a:t>по правам ребенка</a:t>
            </a:r>
          </a:p>
        </p:txBody>
      </p:sp>
      <p:cxnSp>
        <p:nvCxnSpPr>
          <p:cNvPr id="43" name="Соединитель: уступ 42">
            <a:extLst>
              <a:ext uri="{FF2B5EF4-FFF2-40B4-BE49-F238E27FC236}">
                <a16:creationId xmlns="" xmlns:a16="http://schemas.microsoft.com/office/drawing/2014/main" id="{67AB7760-52F1-4B33-B136-19EE0D882F23}"/>
              </a:ext>
            </a:extLst>
          </p:cNvPr>
          <p:cNvCxnSpPr>
            <a:cxnSpLocks/>
            <a:stCxn id="17" idx="1"/>
            <a:endCxn id="46" idx="1"/>
          </p:cNvCxnSpPr>
          <p:nvPr/>
        </p:nvCxnSpPr>
        <p:spPr>
          <a:xfrm rot="10800000" flipH="1" flipV="1">
            <a:off x="8898615" y="2861049"/>
            <a:ext cx="243395" cy="1087977"/>
          </a:xfrm>
          <a:prstGeom prst="bentConnector3">
            <a:avLst>
              <a:gd name="adj1" fmla="val -73684"/>
            </a:avLst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Соединитель: уступ 52">
            <a:extLst>
              <a:ext uri="{FF2B5EF4-FFF2-40B4-BE49-F238E27FC236}">
                <a16:creationId xmlns="" xmlns:a16="http://schemas.microsoft.com/office/drawing/2014/main" id="{88FCE798-948F-4E90-821D-E9B012817AC1}"/>
              </a:ext>
            </a:extLst>
          </p:cNvPr>
          <p:cNvCxnSpPr>
            <a:cxnSpLocks/>
            <a:endCxn id="47" idx="1"/>
          </p:cNvCxnSpPr>
          <p:nvPr/>
        </p:nvCxnSpPr>
        <p:spPr>
          <a:xfrm rot="16200000" flipH="1">
            <a:off x="8480832" y="4165199"/>
            <a:ext cx="905064" cy="435972"/>
          </a:xfrm>
          <a:prstGeom prst="bentConnector2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Соединитель: уступ 60">
            <a:extLst>
              <a:ext uri="{FF2B5EF4-FFF2-40B4-BE49-F238E27FC236}">
                <a16:creationId xmlns="" xmlns:a16="http://schemas.microsoft.com/office/drawing/2014/main" id="{FA5BABE0-A2E8-49A8-BE5D-5E63490BF28A}"/>
              </a:ext>
            </a:extLst>
          </p:cNvPr>
          <p:cNvCxnSpPr>
            <a:cxnSpLocks/>
          </p:cNvCxnSpPr>
          <p:nvPr/>
        </p:nvCxnSpPr>
        <p:spPr>
          <a:xfrm rot="16200000" flipH="1">
            <a:off x="8480832" y="4708785"/>
            <a:ext cx="905064" cy="435972"/>
          </a:xfrm>
          <a:prstGeom prst="bentConnector2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Соединитель: уступ 61">
            <a:extLst>
              <a:ext uri="{FF2B5EF4-FFF2-40B4-BE49-F238E27FC236}">
                <a16:creationId xmlns="" xmlns:a16="http://schemas.microsoft.com/office/drawing/2014/main" id="{D98137E0-32D3-4D8A-A43F-19EC14A0CE88}"/>
              </a:ext>
            </a:extLst>
          </p:cNvPr>
          <p:cNvCxnSpPr>
            <a:cxnSpLocks/>
          </p:cNvCxnSpPr>
          <p:nvPr/>
        </p:nvCxnSpPr>
        <p:spPr>
          <a:xfrm rot="16200000" flipH="1">
            <a:off x="8480832" y="5478876"/>
            <a:ext cx="905064" cy="435972"/>
          </a:xfrm>
          <a:prstGeom prst="bentConnector2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372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F26B3C44-86C5-459D-BD9A-BE00711DEB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6858" y="4697118"/>
            <a:ext cx="1595185" cy="1663425"/>
          </a:xfrm>
          <a:prstGeom prst="rect">
            <a:avLst/>
          </a:prstGeom>
        </p:spPr>
      </p:pic>
      <p:sp>
        <p:nvSpPr>
          <p:cNvPr id="72" name="Название 1"/>
          <p:cNvSpPr txBox="1">
            <a:spLocks/>
          </p:cNvSpPr>
          <p:nvPr/>
        </p:nvSpPr>
        <p:spPr>
          <a:xfrm>
            <a:off x="921524" y="271251"/>
            <a:ext cx="10965676" cy="31123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>
                <a:solidFill>
                  <a:srgbClr val="1887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 «ДЕТСКИЙ ПРАВОВОЙ САЙТ» (</a:t>
            </a:r>
            <a:r>
              <a:rPr lang="en-US" sz="3600" b="1" dirty="0">
                <a:solidFill>
                  <a:srgbClr val="1887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mir.pravo.by</a:t>
            </a:r>
            <a:r>
              <a:rPr lang="ru-RU" sz="3600" b="1" dirty="0">
                <a:solidFill>
                  <a:srgbClr val="1887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AFAFD82F-AF94-4915-8172-BE04095FC4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134" y="4052153"/>
            <a:ext cx="414131" cy="41413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9D76FA0-424A-4454-AE80-9BE44712DA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2780" y="1626014"/>
            <a:ext cx="3905250" cy="762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4038E6F1-A557-4D43-8602-54C0D2454C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86125" y="2444034"/>
            <a:ext cx="8066450" cy="4116902"/>
          </a:xfrm>
          <a:prstGeom prst="rect">
            <a:avLst/>
          </a:prstGeom>
        </p:spPr>
      </p:pic>
      <p:pic>
        <p:nvPicPr>
          <p:cNvPr id="9220" name="Picture 4">
            <a:hlinkClick r:id="rId10"/>
            <a:extLst>
              <a:ext uri="{FF2B5EF4-FFF2-40B4-BE49-F238E27FC236}">
                <a16:creationId xmlns="" xmlns:a16="http://schemas.microsoft.com/office/drawing/2014/main" id="{792D26B9-DF7F-42DE-B3CD-4FDBAE384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780" y="2805847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896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8001" t="5362" r="8871"/>
          <a:stretch/>
        </p:blipFill>
        <p:spPr>
          <a:xfrm>
            <a:off x="9134086" y="1881963"/>
            <a:ext cx="2606210" cy="36441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832" y="4330700"/>
            <a:ext cx="1457325" cy="23907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357202">
            <a:off x="4195543" y="335855"/>
            <a:ext cx="2752725" cy="22098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 rot="10800000" flipV="1">
            <a:off x="1492443" y="2146145"/>
            <a:ext cx="7524557" cy="35394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Согласно статье 34 Конституции Республики Беларусь гражданам </a:t>
            </a:r>
          </a:p>
          <a:p>
            <a:pPr algn="just"/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нашей страны гарантируется право на получение, хранение и распространение полной, достоверной и своевременной информации.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115" y="146050"/>
            <a:ext cx="17526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967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55734" y="2138511"/>
            <a:ext cx="937746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Данная система помогает решить важную задачу по оперативному сбору, обработке и распространению нормативных правовых актов, а также созданию условий для реализации права на получение полной, достоверной и официальной правовой информации.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061830">
            <a:off x="425523" y="2296845"/>
            <a:ext cx="1434153" cy="117549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891188" y="638751"/>
            <a:ext cx="10409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1887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Государственная система правовой информации (ГСПИ)</a:t>
            </a:r>
            <a:endParaRPr lang="en-US" sz="3600" b="1" dirty="0">
              <a:solidFill>
                <a:srgbClr val="1887C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FAF49192-CA0A-4C28-8DFA-4379F6D413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705" y="4721293"/>
            <a:ext cx="2016938" cy="112711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838D2451-639C-4B96-AAF0-683000E3CB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08293" y="4554728"/>
            <a:ext cx="1204458" cy="129367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7993FF1E-B15E-41B4-B41F-2F71113E77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0041" y="4789733"/>
            <a:ext cx="1832755" cy="105867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1D05F44-AD50-4799-A9A4-1A9516BF3D86}"/>
              </a:ext>
            </a:extLst>
          </p:cNvPr>
          <p:cNvSpPr txBox="1"/>
          <p:nvPr/>
        </p:nvSpPr>
        <p:spPr>
          <a:xfrm>
            <a:off x="483705" y="5834626"/>
            <a:ext cx="1933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pravo.by</a:t>
            </a:r>
            <a:endParaRPr lang="ru-RU" sz="2000" b="1" dirty="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3FE5F97-9487-4E4D-BFBB-EE92AB609B2B}"/>
              </a:ext>
            </a:extLst>
          </p:cNvPr>
          <p:cNvSpPr txBox="1"/>
          <p:nvPr/>
        </p:nvSpPr>
        <p:spPr>
          <a:xfrm>
            <a:off x="2791611" y="5838878"/>
            <a:ext cx="15771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ncpi.gov.by</a:t>
            </a:r>
            <a:endParaRPr lang="ru-RU" sz="2000" b="1" dirty="0"/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9A355FE3-7426-4E7D-BF0E-46EAB9C22E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20401" y="5149142"/>
            <a:ext cx="2231990" cy="69926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CAD217B2-F651-489F-87E2-886CB4DF88D5}"/>
              </a:ext>
            </a:extLst>
          </p:cNvPr>
          <p:cNvSpPr txBox="1"/>
          <p:nvPr/>
        </p:nvSpPr>
        <p:spPr>
          <a:xfrm>
            <a:off x="4784205" y="5799489"/>
            <a:ext cx="1987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etalonline.by</a:t>
            </a:r>
            <a:endParaRPr lang="ru-RU" sz="2000" b="1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2877BF8-4F8F-48DE-B273-3C69557A4054}"/>
              </a:ext>
            </a:extLst>
          </p:cNvPr>
          <p:cNvSpPr txBox="1"/>
          <p:nvPr/>
        </p:nvSpPr>
        <p:spPr>
          <a:xfrm>
            <a:off x="7327413" y="5823947"/>
            <a:ext cx="1987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mir.pravo.by</a:t>
            </a:r>
            <a:endParaRPr lang="ru-RU" sz="2000" b="1" dirty="0"/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8E1DE881-AB17-412E-BBB3-A0C804121E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00445" y="4748752"/>
            <a:ext cx="1832755" cy="109965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B496842D-1E8A-4CAE-BF25-6B55AF8AB28C}"/>
              </a:ext>
            </a:extLst>
          </p:cNvPr>
          <p:cNvSpPr txBox="1"/>
          <p:nvPr/>
        </p:nvSpPr>
        <p:spPr>
          <a:xfrm>
            <a:off x="9822884" y="5799489"/>
            <a:ext cx="1987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forumpravo.by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133294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68970" y="4168604"/>
            <a:ext cx="72496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участие общества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разработке нормативных </a:t>
            </a:r>
            <a:b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правовых актов;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22827" y="104246"/>
            <a:ext cx="10313988" cy="167481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1887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Государственная система правовой информации обеспечивает: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5875" y="4212854"/>
            <a:ext cx="847956" cy="8309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45" y="1575685"/>
            <a:ext cx="983637" cy="98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4517" y="2922949"/>
            <a:ext cx="889314" cy="83099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68970" y="1652006"/>
            <a:ext cx="87695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сбор, учет, накопление, хранение</a:t>
            </a:r>
            <a:b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распространение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разных видов правовой информации;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68970" y="2910305"/>
            <a:ext cx="80086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официальное опубликование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принятых</a:t>
            </a:r>
            <a:b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государстве правовых актов;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68970" y="5426903"/>
            <a:ext cx="8202330" cy="847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проведение мероприятий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правовому воспитанию и формированию правовой культуры граждан.</a:t>
            </a:r>
            <a:endParaRPr lang="ru-RU" sz="2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06" y="5425779"/>
            <a:ext cx="889314" cy="88380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803" y="2921189"/>
            <a:ext cx="1893449" cy="225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5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455"/>
    </mc:Choice>
    <mc:Fallback xmlns="">
      <p:transition spd="slow" advTm="2145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51547" y="1847798"/>
            <a:ext cx="842968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3400"/>
              </a:spcAft>
            </a:pPr>
            <a:r>
              <a:rPr lang="ru-RU" sz="2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координатор</a:t>
            </a:r>
            <a:r>
              <a:rPr lang="ru-RU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работы в рамках государственной системы правовой информации;</a:t>
            </a:r>
          </a:p>
          <a:p>
            <a:pPr algn="just">
              <a:spcAft>
                <a:spcPts val="3400"/>
              </a:spcAft>
            </a:pPr>
            <a:r>
              <a:rPr lang="en-US" sz="2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</a:t>
            </a:r>
            <a:r>
              <a:rPr lang="ru-RU" sz="2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-компания </a:t>
            </a:r>
            <a:r>
              <a:rPr lang="ru-RU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разработке информационных технологий в области права;</a:t>
            </a:r>
          </a:p>
          <a:p>
            <a:pPr algn="just">
              <a:spcAft>
                <a:spcPts val="3400"/>
              </a:spcAft>
            </a:pPr>
            <a:r>
              <a:rPr lang="ru-RU" sz="2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научная организация</a:t>
            </a:r>
            <a:r>
              <a:rPr lang="ru-RU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исследующая вопросы цифровизации правовой системы государства;</a:t>
            </a:r>
          </a:p>
          <a:p>
            <a:pPr algn="just">
              <a:spcAft>
                <a:spcPts val="3400"/>
              </a:spcAft>
            </a:pPr>
            <a:r>
              <a:rPr lang="ru-RU" sz="2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информационное правовое агентство. </a:t>
            </a:r>
            <a:r>
              <a:rPr lang="ru-RU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17630" y="477025"/>
            <a:ext cx="9843658" cy="1096962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1887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Национальный центр правовой информации — это…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4947" y="2890034"/>
            <a:ext cx="1109111" cy="100447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30" y="3894512"/>
            <a:ext cx="1289407" cy="128940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4777" y="1647864"/>
            <a:ext cx="1569453" cy="1094415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03" y="5077755"/>
            <a:ext cx="1414659" cy="1184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951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455"/>
    </mc:Choice>
    <mc:Fallback xmlns="">
      <p:transition spd="slow" advTm="2145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91973" y="67137"/>
            <a:ext cx="9659938" cy="1331913"/>
          </a:xfrm>
        </p:spPr>
        <p:txBody>
          <a:bodyPr>
            <a:normAutofit/>
          </a:bodyPr>
          <a:lstStyle/>
          <a:p>
            <a:r>
              <a:rPr lang="ru-RU" sz="2500" b="1" cap="all" dirty="0">
                <a:solidFill>
                  <a:srgbClr val="1887C9"/>
                </a:solidFill>
                <a:latin typeface="Tahoma" pitchFamily="34" charset="0"/>
                <a:cs typeface="Tahoma" pitchFamily="34" charset="0"/>
              </a:rPr>
              <a:t> </a:t>
            </a:r>
            <a:br>
              <a:rPr lang="ru-RU" sz="2500" b="1" cap="all" dirty="0">
                <a:solidFill>
                  <a:srgbClr val="1887C9"/>
                </a:solidFill>
                <a:latin typeface="Tahoma" pitchFamily="34" charset="0"/>
                <a:cs typeface="Tahoma" pitchFamily="34" charset="0"/>
              </a:rPr>
            </a:br>
            <a:r>
              <a:rPr lang="ru-RU" sz="3600" b="1" dirty="0">
                <a:solidFill>
                  <a:srgbClr val="1887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Основные задачи центра: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72386" y="1645416"/>
            <a:ext cx="4845361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ru-RU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обеспечение функционирования и развития </a:t>
            </a:r>
            <a:r>
              <a:rPr lang="ru-RU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государственной системы правовой информации </a:t>
            </a:r>
            <a:r>
              <a:rPr lang="ru-RU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Республики Беларусь;</a:t>
            </a:r>
          </a:p>
          <a:p>
            <a:pPr>
              <a:spcAft>
                <a:spcPts val="2400"/>
              </a:spcAft>
            </a:pPr>
            <a:r>
              <a:rPr lang="ru-RU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формирование и ведение </a:t>
            </a:r>
            <a:r>
              <a:rPr lang="ru-RU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государственных информационно-правовых ресурсов;</a:t>
            </a:r>
          </a:p>
          <a:p>
            <a:pPr>
              <a:spcAft>
                <a:spcPts val="2400"/>
              </a:spcAft>
            </a:pPr>
            <a:r>
              <a:rPr lang="ru-RU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сбор, </a:t>
            </a:r>
            <a:r>
              <a:rPr lang="ru-RU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учет, обработка, хранение, систематизация и актуализация </a:t>
            </a:r>
            <a:r>
              <a:rPr lang="ru-RU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правовой информации;</a:t>
            </a:r>
          </a:p>
          <a:p>
            <a:pPr>
              <a:spcAft>
                <a:spcPts val="2400"/>
              </a:spcAft>
            </a:pPr>
            <a:r>
              <a:rPr lang="ru-RU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официальное </a:t>
            </a:r>
            <a:r>
              <a:rPr lang="ru-RU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опубликование</a:t>
            </a:r>
            <a:r>
              <a:rPr lang="ru-RU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правовых актов;</a:t>
            </a:r>
          </a:p>
          <a:p>
            <a:pPr>
              <a:spcAft>
                <a:spcPts val="2400"/>
              </a:spcAft>
            </a:pPr>
            <a:r>
              <a:rPr lang="ru-RU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обязательная </a:t>
            </a:r>
            <a:r>
              <a:rPr lang="ru-RU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юридическая экспертиза </a:t>
            </a:r>
            <a:r>
              <a:rPr lang="ru-RU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технических нормативных правовых актов;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051310" y="1640557"/>
            <a:ext cx="4845361" cy="441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ru-RU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распространение и предоставление </a:t>
            </a:r>
            <a:r>
              <a:rPr lang="ru-RU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эталонной правовой информации;</a:t>
            </a:r>
          </a:p>
          <a:p>
            <a:pPr>
              <a:spcAft>
                <a:spcPts val="1800"/>
              </a:spcAft>
            </a:pPr>
            <a:r>
              <a:rPr lang="ru-RU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обеспечение </a:t>
            </a:r>
            <a:r>
              <a:rPr lang="ru-RU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межгосударственного обмена </a:t>
            </a:r>
            <a:r>
              <a:rPr lang="ru-RU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правовой информацией;</a:t>
            </a:r>
          </a:p>
          <a:p>
            <a:pPr>
              <a:spcAft>
                <a:spcPts val="1800"/>
              </a:spcAft>
            </a:pPr>
            <a:r>
              <a:rPr lang="ru-RU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экспертно-аналитическая</a:t>
            </a:r>
            <a:r>
              <a:rPr lang="ru-RU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деятельность,</a:t>
            </a:r>
            <a:r>
              <a:rPr lang="ru-RU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проведение </a:t>
            </a:r>
            <a:r>
              <a:rPr lang="ru-RU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научных исследований </a:t>
            </a:r>
            <a:r>
              <a:rPr lang="ru-RU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области правовой информатизации;</a:t>
            </a:r>
          </a:p>
          <a:p>
            <a:pPr>
              <a:spcAft>
                <a:spcPts val="1800"/>
              </a:spcAft>
            </a:pPr>
            <a:r>
              <a:rPr lang="ru-RU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и совершенствование </a:t>
            </a:r>
            <a:r>
              <a:rPr lang="ru-RU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юридической терминологии </a:t>
            </a:r>
            <a:r>
              <a:rPr lang="ru-RU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русском и белорусском языках, ее перевод на иностранные языки;</a:t>
            </a:r>
          </a:p>
          <a:p>
            <a:pPr>
              <a:spcAft>
                <a:spcPts val="1800"/>
              </a:spcAft>
            </a:pPr>
            <a:r>
              <a:rPr lang="ru-RU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</a:t>
            </a:r>
            <a:r>
              <a:rPr lang="ru-RU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информационных технологий</a:t>
            </a:r>
            <a:r>
              <a:rPr lang="ru-RU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области права.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23" y="1653847"/>
            <a:ext cx="830036" cy="83003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836" y="5249105"/>
            <a:ext cx="890925" cy="89092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62" y="5441576"/>
            <a:ext cx="720549" cy="72054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766" y="3137444"/>
            <a:ext cx="890925" cy="89092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33" y="2674617"/>
            <a:ext cx="720549" cy="72054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142" y="2380312"/>
            <a:ext cx="720549" cy="72054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23" y="1625461"/>
            <a:ext cx="720549" cy="720549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99" y="3641314"/>
            <a:ext cx="720549" cy="72054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75" y="4554334"/>
            <a:ext cx="830036" cy="694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246" y="4481191"/>
            <a:ext cx="691359" cy="603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7109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60534" y="1833711"/>
            <a:ext cx="87849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b="1" dirty="0">
              <a:solidFill>
                <a:srgbClr val="1887C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10919"/>
          <a:stretch/>
        </p:blipFill>
        <p:spPr>
          <a:xfrm>
            <a:off x="457289" y="1739590"/>
            <a:ext cx="11277422" cy="436012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3407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Название 1"/>
          <p:cNvSpPr txBox="1">
            <a:spLocks/>
          </p:cNvSpPr>
          <p:nvPr/>
        </p:nvSpPr>
        <p:spPr>
          <a:xfrm>
            <a:off x="1061224" y="295715"/>
            <a:ext cx="10069551" cy="31123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ru-RU" sz="3600" b="1" dirty="0">
                <a:solidFill>
                  <a:srgbClr val="1887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Национальный правовой интернет-портал Республики Беларусь (pravo.by)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b="16530"/>
          <a:stretch/>
        </p:blipFill>
        <p:spPr>
          <a:xfrm>
            <a:off x="849351" y="1449894"/>
            <a:ext cx="9532434" cy="496668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026" name="Picture 2">
            <a:hlinkClick r:id="rId5"/>
            <a:extLst>
              <a:ext uri="{FF2B5EF4-FFF2-40B4-BE49-F238E27FC236}">
                <a16:creationId xmlns="" xmlns:a16="http://schemas.microsoft.com/office/drawing/2014/main" id="{40DDCFA6-3752-4489-B760-3A61B118B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4873" y="3008059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B5034F79-6BEC-459A-9C49-8D216FF4C88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119" y="4409304"/>
            <a:ext cx="414131" cy="41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315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Название 1"/>
          <p:cNvSpPr txBox="1">
            <a:spLocks/>
          </p:cNvSpPr>
          <p:nvPr/>
        </p:nvSpPr>
        <p:spPr>
          <a:xfrm>
            <a:off x="1061224" y="295715"/>
            <a:ext cx="10069551" cy="31123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ru-RU" sz="3600" b="1" dirty="0">
                <a:solidFill>
                  <a:srgbClr val="1887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Национальный правовой интернет-портал Республики Беларусь (pravo.by)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769120" y="6251049"/>
            <a:ext cx="2133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400" dirty="0"/>
              <a:t>3</a:t>
            </a:r>
            <a:endParaRPr lang="ru-RU" altLang="ru-RU" sz="1400" dirty="0"/>
          </a:p>
        </p:txBody>
      </p:sp>
      <p:sp>
        <p:nvSpPr>
          <p:cNvPr id="10" name="Название 1">
            <a:extLst>
              <a:ext uri="{FF2B5EF4-FFF2-40B4-BE49-F238E27FC236}">
                <a16:creationId xmlns="" xmlns:a16="http://schemas.microsoft.com/office/drawing/2014/main" id="{E0EC7398-0259-4933-9E62-25568AA8FB5E}"/>
              </a:ext>
            </a:extLst>
          </p:cNvPr>
          <p:cNvSpPr txBox="1">
            <a:spLocks/>
          </p:cNvSpPr>
          <p:nvPr/>
        </p:nvSpPr>
        <p:spPr>
          <a:xfrm>
            <a:off x="1061224" y="1367247"/>
            <a:ext cx="10212659" cy="31123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Портал — единственный источник официального опубликования национальных правовых актов, зарегистрированных в Национальном реестре правовых актов. </a:t>
            </a:r>
            <a:b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="" xmlns:a16="http://schemas.microsoft.com/office/drawing/2014/main" id="{6A2738B7-C7B7-44E7-9DA1-17F3879D6C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6842230"/>
              </p:ext>
            </p:extLst>
          </p:nvPr>
        </p:nvGraphicFramePr>
        <p:xfrm>
          <a:off x="2700917" y="2413758"/>
          <a:ext cx="6524399" cy="3631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19AEBB7-6558-4459-83B9-B881B81F50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18872" y="2248089"/>
            <a:ext cx="1807322" cy="1752221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077573F-599D-4A60-9D0A-8436B47F8E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18872" y="4373347"/>
            <a:ext cx="1789650" cy="1801502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2">
            <a:hlinkClick r:id="rId12"/>
            <a:extLst>
              <a:ext uri="{FF2B5EF4-FFF2-40B4-BE49-F238E27FC236}">
                <a16:creationId xmlns="" xmlns:a16="http://schemas.microsoft.com/office/drawing/2014/main" id="{E51E1F72-8A46-4075-A0F3-F7ADDC369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78" y="4300128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AFAFD82F-AF94-4915-8172-BE04095FC4C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724" y="5640944"/>
            <a:ext cx="414131" cy="41413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5C20BC32-0016-4927-933E-0089358B3E9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820" y="2819778"/>
            <a:ext cx="2238079" cy="125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1082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2521</TotalTime>
  <Words>654</Words>
  <Application>Microsoft Office PowerPoint</Application>
  <PresentationFormat>Широкоэкранный</PresentationFormat>
  <Paragraphs>142</Paragraphs>
  <Slides>19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Helvetica</vt:lpstr>
      <vt:lpstr>Roboto</vt:lpstr>
      <vt:lpstr>Tahoma</vt:lpstr>
      <vt:lpstr>Wingdings</vt:lpstr>
      <vt:lpstr>Тема Office</vt:lpstr>
      <vt:lpstr>ПРОЕКТ  «Школа Активного Гражданина»</vt:lpstr>
      <vt:lpstr>Презентация PowerPoint</vt:lpstr>
      <vt:lpstr>Презентация PowerPoint</vt:lpstr>
      <vt:lpstr>Государственная система правовой информации обеспечивает:</vt:lpstr>
      <vt:lpstr>Национальный центр правовой информации — это… </vt:lpstr>
      <vt:lpstr>  Основные задачи центра: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Голоенко Марина Михайловна</dc:creator>
  <cp:lastModifiedBy>Змитрачкова Людмила</cp:lastModifiedBy>
  <cp:revision>128</cp:revision>
  <cp:lastPrinted>2022-10-13T13:19:38Z</cp:lastPrinted>
  <dcterms:created xsi:type="dcterms:W3CDTF">2021-10-04T08:56:33Z</dcterms:created>
  <dcterms:modified xsi:type="dcterms:W3CDTF">2022-10-20T05:35:31Z</dcterms:modified>
</cp:coreProperties>
</file>