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9" r:id="rId2"/>
    <p:sldId id="313" r:id="rId3"/>
    <p:sldId id="382" r:id="rId4"/>
    <p:sldId id="370" r:id="rId5"/>
    <p:sldId id="371" r:id="rId6"/>
    <p:sldId id="383" r:id="rId7"/>
    <p:sldId id="355" r:id="rId8"/>
    <p:sldId id="372" r:id="rId9"/>
    <p:sldId id="384" r:id="rId10"/>
    <p:sldId id="385" r:id="rId11"/>
    <p:sldId id="386" r:id="rId12"/>
    <p:sldId id="387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4D68"/>
    <a:srgbClr val="DCE4F0"/>
    <a:srgbClr val="A6B9D8"/>
    <a:srgbClr val="F4D404"/>
    <a:srgbClr val="AC5C9C"/>
    <a:srgbClr val="FCFC9C"/>
    <a:srgbClr val="841C2C"/>
    <a:srgbClr val="EC9C04"/>
    <a:srgbClr val="0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380" autoAdjust="0"/>
  </p:normalViewPr>
  <p:slideViewPr>
    <p:cSldViewPr snapToGrid="0">
      <p:cViewPr varScale="1">
        <p:scale>
          <a:sx n="109" d="100"/>
          <a:sy n="109" d="100"/>
        </p:scale>
        <p:origin x="504" y="9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18.05.2022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622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6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37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34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4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648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042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35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microsoft.com/office/2007/relationships/hdphoto" Target="../media/hdphoto26.wdp"/><Relationship Id="rId1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microsoft.com/office/2007/relationships/hdphoto" Target="../media/hdphoto28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microsoft.com/office/2007/relationships/hdphoto" Target="../media/hdphoto27.wdp"/><Relationship Id="rId10" Type="http://schemas.microsoft.com/office/2007/relationships/hdphoto" Target="../media/hdphoto25.wdp"/><Relationship Id="rId19" Type="http://schemas.microsoft.com/office/2007/relationships/hdphoto" Target="../media/hdphoto29.wdp"/><Relationship Id="rId4" Type="http://schemas.microsoft.com/office/2007/relationships/hdphoto" Target="../media/hdphoto22.wdp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microsoft.com/office/2007/relationships/hdphoto" Target="../media/hdphoto3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slide" Target="slide12.xml"/><Relationship Id="rId4" Type="http://schemas.microsoft.com/office/2007/relationships/hdphoto" Target="../media/hdphoto3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1.wdp"/><Relationship Id="rId5" Type="http://schemas.openxmlformats.org/officeDocument/2006/relationships/image" Target="../media/image42.png"/><Relationship Id="rId10" Type="http://schemas.openxmlformats.org/officeDocument/2006/relationships/slide" Target="slide11.xml"/><Relationship Id="rId4" Type="http://schemas.microsoft.com/office/2007/relationships/hdphoto" Target="../media/hdphoto30.wdp"/><Relationship Id="rId9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youtu.be/l9Lp3hCi45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6.wdp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hyperlink" Target="https://youtu.be/l9Lp3hCi45w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6.wdp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openxmlformats.org/officeDocument/2006/relationships/hyperlink" Target="https://drive.google.com/file/d/1th8jZE24rPcTqjdMRyOzzFOho_Jx4mP3/vie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microsoft.com/office/2007/relationships/hdphoto" Target="../media/hdphoto16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s://drive.google.com/file/d/1L-R2a6Lec3LLm7_cmg15ZYOTXwvPQdO2/view" TargetMode="External"/><Relationship Id="rId10" Type="http://schemas.microsoft.com/office/2007/relationships/hdphoto" Target="../media/hdphoto15.wdp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microsoft.com/office/2007/relationships/hdphoto" Target="../media/hdphoto2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jpg"/><Relationship Id="rId10" Type="http://schemas.microsoft.com/office/2007/relationships/hdphoto" Target="../media/hdphoto19.wdp"/><Relationship Id="rId4" Type="http://schemas.microsoft.com/office/2007/relationships/hdphoto" Target="../media/hdphoto18.wdp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Произведено белорусами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о развитии пищевой промышленности)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78FBD8-F7DC-4D52-A90C-6D49C5617229}"/>
              </a:ext>
            </a:extLst>
          </p:cNvPr>
          <p:cNvSpPr/>
          <p:nvPr/>
        </p:nvSpPr>
        <p:spPr>
          <a:xfrm>
            <a:off x="2965938" y="2072596"/>
            <a:ext cx="30362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Белорусские производители обеспечивают более 70% потребностей внутреннего рынка детского питания.</a:t>
            </a:r>
          </a:p>
          <a:p>
            <a:pPr algn="just">
              <a:spcAft>
                <a:spcPts val="600"/>
              </a:spcAft>
            </a:pPr>
            <a:endParaRPr lang="ru-RU" dirty="0"/>
          </a:p>
        </p:txBody>
      </p:sp>
      <p:pic>
        <p:nvPicPr>
          <p:cNvPr id="1028" name="Picture 4" descr="Что умеет делать ребенок в 3 месяца?">
            <a:extLst>
              <a:ext uri="{FF2B5EF4-FFF2-40B4-BE49-F238E27FC236}">
                <a16:creationId xmlns:a16="http://schemas.microsoft.com/office/drawing/2014/main" id="{7F008F3A-97C1-43D6-AC83-EEAC9298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29751"/>
            <a:ext cx="2409825" cy="18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168E974-E46D-4E44-BD56-71533EAA6F4F}"/>
              </a:ext>
            </a:extLst>
          </p:cNvPr>
          <p:cNvSpPr/>
          <p:nvPr/>
        </p:nvSpPr>
        <p:spPr>
          <a:xfrm>
            <a:off x="7848905" y="1433717"/>
            <a:ext cx="4093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ОАО </a:t>
            </a:r>
            <a:r>
              <a:rPr lang="ru-RU" b="1" dirty="0"/>
              <a:t>«</a:t>
            </a:r>
            <a:r>
              <a:rPr lang="ru-RU" b="1" dirty="0" err="1"/>
              <a:t>Беллакт</a:t>
            </a:r>
            <a:r>
              <a:rPr lang="ru-RU" b="1" dirty="0"/>
              <a:t>» </a:t>
            </a:r>
            <a:r>
              <a:rPr lang="ru-RU" dirty="0"/>
              <a:t>(г. Волковыск) - единственный в стране производитель сухого детского питания; имеет в ассортименте полную линейку для питания детей с рождения и старше.</a:t>
            </a:r>
            <a:endParaRPr lang="be-BY" dirty="0"/>
          </a:p>
        </p:txBody>
      </p:sp>
      <p:pic>
        <p:nvPicPr>
          <p:cNvPr id="1030" name="Picture 6" descr="Беллакт — Каталог товаров бренда — Купить Беллакт на Яндекс.Маркете">
            <a:extLst>
              <a:ext uri="{FF2B5EF4-FFF2-40B4-BE49-F238E27FC236}">
                <a16:creationId xmlns:a16="http://schemas.microsoft.com/office/drawing/2014/main" id="{CA52CF98-5C80-4A81-84AD-219623EF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828" y="1987177"/>
            <a:ext cx="1467808" cy="6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АО «Беллакт» · TM Беллакт где купить с отзывами на Ширпотреба.нет">
            <a:extLst>
              <a:ext uri="{FF2B5EF4-FFF2-40B4-BE49-F238E27FC236}">
                <a16:creationId xmlns:a16="http://schemas.microsoft.com/office/drawing/2014/main" id="{FD7E740B-A89D-42D4-8CF7-38486F06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72" y="2948072"/>
            <a:ext cx="3598998" cy="11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D6179E3-CA25-4835-AEC3-D49487D5E173}"/>
              </a:ext>
            </a:extLst>
          </p:cNvPr>
          <p:cNvSpPr/>
          <p:nvPr/>
        </p:nvSpPr>
        <p:spPr>
          <a:xfrm>
            <a:off x="7760523" y="4302330"/>
            <a:ext cx="4221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Под брендом </a:t>
            </a:r>
            <a:r>
              <a:rPr lang="ru-RU" b="1" dirty="0"/>
              <a:t>«Ложка в ладошке» </a:t>
            </a:r>
            <a:r>
              <a:rPr lang="ru-RU" dirty="0"/>
              <a:t>производятся детские мясные, овощные и фруктовые пюре, соки, нектары для полноценного роста и развития малышей.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C2FBCAA-BA0F-4E01-85FE-FAA8AEBEA1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828" y="4607256"/>
            <a:ext cx="1428750" cy="72866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920DDE6-8DA1-4A60-A669-2B79C1D91588}"/>
              </a:ext>
            </a:extLst>
          </p:cNvPr>
          <p:cNvSpPr/>
          <p:nvPr/>
        </p:nvSpPr>
        <p:spPr>
          <a:xfrm>
            <a:off x="307975" y="3878981"/>
            <a:ext cx="56994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Продукция плодоовощного детского питания поставляется в Россию, Казахстан, Армению, Китай и др. Это более 20% от объема производства. </a:t>
            </a:r>
          </a:p>
          <a:p>
            <a:pPr algn="just">
              <a:spcAft>
                <a:spcPts val="600"/>
              </a:spcAft>
            </a:pPr>
            <a:endParaRPr lang="ru-RU" dirty="0"/>
          </a:p>
          <a:p>
            <a:pPr algn="just">
              <a:spcAft>
                <a:spcPts val="600"/>
              </a:spcAft>
            </a:pPr>
            <a:r>
              <a:rPr lang="ru-RU" dirty="0"/>
              <a:t>За десять последних лет разработано и внедрено более 350 наименований продукции, что позволило увеличить производительность в 1,7 раза.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9DD0D1E-4CF2-40E1-A45B-8B047AEBAED5}"/>
              </a:ext>
            </a:extLst>
          </p:cNvPr>
          <p:cNvGrpSpPr/>
          <p:nvPr/>
        </p:nvGrpSpPr>
        <p:grpSpPr>
          <a:xfrm>
            <a:off x="8101972" y="5625610"/>
            <a:ext cx="3353463" cy="1193311"/>
            <a:chOff x="7920550" y="5623470"/>
            <a:chExt cx="3353463" cy="1193311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994519A0-C786-4550-8D0B-A0493B3C1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20550" y="5819144"/>
              <a:ext cx="699148" cy="86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F3E495A-FB45-404B-AC2A-DD343CAB59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19698" y="5895832"/>
              <a:ext cx="606364" cy="81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59111AE0-0A49-47DE-9D7C-32090EA9B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509" t="10698" r="9555" b="9428"/>
            <a:stretch/>
          </p:blipFill>
          <p:spPr bwMode="auto">
            <a:xfrm>
              <a:off x="9273360" y="6081479"/>
              <a:ext cx="544376" cy="62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2B13ACB4-2564-44BA-A61A-782149F02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765" y="5654410"/>
              <a:ext cx="468085" cy="103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A44E488A-2D57-4F10-8D12-35FADE0A5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8918" y="5623470"/>
              <a:ext cx="875095" cy="119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47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97DFB38-D481-4B69-8471-8542382D2A24}"/>
              </a:ext>
            </a:extLst>
          </p:cNvPr>
          <p:cNvSpPr/>
          <p:nvPr/>
        </p:nvSpPr>
        <p:spPr>
          <a:xfrm>
            <a:off x="3664150" y="1536787"/>
            <a:ext cx="8176158" cy="30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Здоровое питание </a:t>
            </a:r>
            <a:r>
              <a:rPr lang="ru-RU" dirty="0"/>
              <a:t>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</a:t>
            </a:r>
            <a:endParaRPr lang="ru-RU" sz="11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 ожирение, сердечно-сосудистые заболевания, диабет, пищевая аллергия, кариес, гастрит и другие. </a:t>
            </a:r>
          </a:p>
          <a:p>
            <a:pPr algn="just"/>
            <a:r>
              <a:rPr lang="ru-RU" dirty="0"/>
              <a:t>Питание должно быть регулярным, полноценным, сбалансированным по набору жизненно необходимых веществ (белки, жиры, углеводы, витамины, микроэлементы). </a:t>
            </a:r>
          </a:p>
          <a:p>
            <a:pPr algn="just"/>
            <a:r>
              <a:rPr lang="ru-RU" dirty="0"/>
              <a:t>Необходимо соблюдать </a:t>
            </a:r>
            <a:r>
              <a:rPr lang="ru-RU" b="1" dirty="0"/>
              <a:t>три основных принципа рационального питания</a:t>
            </a:r>
            <a:r>
              <a:rPr lang="ru-RU" dirty="0"/>
              <a:t>:</a:t>
            </a:r>
          </a:p>
        </p:txBody>
      </p:sp>
      <p:pic>
        <p:nvPicPr>
          <p:cNvPr id="2050" name="Picture 2" descr="Здоровое питание - неотъемлемая часть здорового образа жизни.">
            <a:extLst>
              <a:ext uri="{FF2B5EF4-FFF2-40B4-BE49-F238E27FC236}">
                <a16:creationId xmlns:a16="http://schemas.microsoft.com/office/drawing/2014/main" id="{501F0B52-08A8-43A6-8D86-C89A3460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36842"/>
            <a:ext cx="2933822" cy="1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5" action="ppaction://hlinksldjump"/>
            <a:extLst>
              <a:ext uri="{FF2B5EF4-FFF2-40B4-BE49-F238E27FC236}">
                <a16:creationId xmlns:a16="http://schemas.microsoft.com/office/drawing/2014/main" id="{41A2FDA3-56AB-4422-8DB6-4B470984EC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0" y="4476038"/>
            <a:ext cx="3279778" cy="18133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8BD885-D08C-4874-9241-C9F9CF1470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4694902"/>
            <a:ext cx="491160" cy="49116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5A559F1-2035-4B41-A7EA-61AE6A09A8AC}"/>
              </a:ext>
            </a:extLst>
          </p:cNvPr>
          <p:cNvGrpSpPr/>
          <p:nvPr/>
        </p:nvGrpSpPr>
        <p:grpSpPr>
          <a:xfrm>
            <a:off x="6320337" y="4651980"/>
            <a:ext cx="5681291" cy="491160"/>
            <a:chOff x="3033023" y="1220"/>
            <a:chExt cx="5267190" cy="491160"/>
          </a:xfrm>
        </p:grpSpPr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id="{E484A44C-B3B3-4257-80AE-9D82FAB13FD8}"/>
                </a:ext>
              </a:extLst>
            </p:cNvPr>
            <p:cNvSpPr/>
            <p:nvPr/>
          </p:nvSpPr>
          <p:spPr>
            <a:xfrm>
              <a:off x="3033023" y="1220"/>
              <a:ext cx="5267190" cy="491160"/>
            </a:xfrm>
            <a:prstGeom prst="rightArrow">
              <a:avLst>
                <a:gd name="adj1" fmla="val 75000"/>
                <a:gd name="adj2" fmla="val 8606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вправо 4">
              <a:extLst>
                <a:ext uri="{FF2B5EF4-FFF2-40B4-BE49-F238E27FC236}">
                  <a16:creationId xmlns:a16="http://schemas.microsoft.com/office/drawing/2014/main" id="{A91F45E3-7F52-4C57-B5E2-87616E938CD6}"/>
                </a:ext>
              </a:extLst>
            </p:cNvPr>
            <p:cNvSpPr txBox="1"/>
            <p:nvPr/>
          </p:nvSpPr>
          <p:spPr>
            <a:xfrm>
              <a:off x="3090806" y="53574"/>
              <a:ext cx="5052344" cy="408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соответствие </a:t>
              </a:r>
              <a:r>
                <a:rPr lang="ru-RU" sz="1200" b="0" i="0" kern="1200" dirty="0" err="1"/>
                <a:t>энергоценности</a:t>
              </a:r>
              <a:r>
                <a:rPr lang="ru-RU" sz="1200" b="0" i="0" kern="1200" dirty="0"/>
                <a:t> пищи, поступающей в организм человека, его энергозатратам (не переедать!)</a:t>
              </a:r>
              <a:endParaRPr lang="ru-RU" sz="1200" kern="12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A5CB7B2-E65E-4108-AD73-2191534C9495}"/>
              </a:ext>
            </a:extLst>
          </p:cNvPr>
          <p:cNvGrpSpPr/>
          <p:nvPr/>
        </p:nvGrpSpPr>
        <p:grpSpPr>
          <a:xfrm>
            <a:off x="3779450" y="4694902"/>
            <a:ext cx="2554587" cy="418835"/>
            <a:chOff x="478436" y="1220"/>
            <a:chExt cx="2554587" cy="41883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E27F78AF-E292-4830-927A-0B54996C6185}"/>
                </a:ext>
              </a:extLst>
            </p:cNvPr>
            <p:cNvSpPr/>
            <p:nvPr/>
          </p:nvSpPr>
          <p:spPr>
            <a:xfrm>
              <a:off x="478436" y="1220"/>
              <a:ext cx="2554587" cy="4188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6">
              <a:extLst>
                <a:ext uri="{FF2B5EF4-FFF2-40B4-BE49-F238E27FC236}">
                  <a16:creationId xmlns:a16="http://schemas.microsoft.com/office/drawing/2014/main" id="{50672383-D2D0-424A-9B8D-F4C694C79C50}"/>
                </a:ext>
              </a:extLst>
            </p:cNvPr>
            <p:cNvSpPr txBox="1"/>
            <p:nvPr/>
          </p:nvSpPr>
          <p:spPr>
            <a:xfrm>
              <a:off x="498882" y="21666"/>
              <a:ext cx="2513695" cy="37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умеренность</a:t>
              </a:r>
              <a:endParaRPr lang="ru-RU" sz="1800" kern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C312D9D-91CF-4E26-9D5C-2A0C513DE745}"/>
              </a:ext>
            </a:extLst>
          </p:cNvPr>
          <p:cNvGrpSpPr/>
          <p:nvPr/>
        </p:nvGrpSpPr>
        <p:grpSpPr>
          <a:xfrm>
            <a:off x="6296287" y="5162943"/>
            <a:ext cx="5729389" cy="832443"/>
            <a:chOff x="3043246" y="450464"/>
            <a:chExt cx="5729389" cy="674186"/>
          </a:xfrm>
        </p:grpSpPr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id="{C9083967-8CA7-4A82-9ABB-F94EA7F6B8AD}"/>
                </a:ext>
              </a:extLst>
            </p:cNvPr>
            <p:cNvSpPr/>
            <p:nvPr/>
          </p:nvSpPr>
          <p:spPr>
            <a:xfrm>
              <a:off x="3043246" y="450464"/>
              <a:ext cx="5729389" cy="67418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: вправо 4">
              <a:extLst>
                <a:ext uri="{FF2B5EF4-FFF2-40B4-BE49-F238E27FC236}">
                  <a16:creationId xmlns:a16="http://schemas.microsoft.com/office/drawing/2014/main" id="{051E1865-7F7D-4DF0-A5BE-7977079F56F4}"/>
                </a:ext>
              </a:extLst>
            </p:cNvPr>
            <p:cNvSpPr txBox="1"/>
            <p:nvPr/>
          </p:nvSpPr>
          <p:spPr>
            <a:xfrm>
              <a:off x="3129220" y="578612"/>
              <a:ext cx="5328012" cy="45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разнообразие потребляемых пищевых продуктов (</a:t>
              </a:r>
              <a:r>
                <a:rPr lang="ru-RU" sz="1200" kern="1200" dirty="0"/>
                <a:t>пища должна содержать белки, жиры, углеводы, витамины и минеральные вещества, а также воду в необходимых количествах</a:t>
              </a:r>
              <a:r>
                <a:rPr lang="ru-RU" sz="1200" b="0" i="0" kern="1200" dirty="0"/>
                <a:t>)</a:t>
              </a:r>
              <a:endParaRPr lang="ru-RU" sz="1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FBE374F-58EB-4BA1-AB4D-1C99D095EC36}"/>
              </a:ext>
            </a:extLst>
          </p:cNvPr>
          <p:cNvGrpSpPr/>
          <p:nvPr/>
        </p:nvGrpSpPr>
        <p:grpSpPr>
          <a:xfrm>
            <a:off x="3765750" y="5244661"/>
            <a:ext cx="2554587" cy="704695"/>
            <a:chOff x="478436" y="490525"/>
            <a:chExt cx="2554587" cy="704695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7F9B5879-75E5-433A-AD83-8479AEE8A4C3}"/>
                </a:ext>
              </a:extLst>
            </p:cNvPr>
            <p:cNvSpPr/>
            <p:nvPr/>
          </p:nvSpPr>
          <p:spPr>
            <a:xfrm>
              <a:off x="478436" y="490525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id="{6C61D4B3-6B37-479E-AF36-DE04F8324A4A}"/>
                </a:ext>
              </a:extLst>
            </p:cNvPr>
            <p:cNvSpPr txBox="1"/>
            <p:nvPr/>
          </p:nvSpPr>
          <p:spPr>
            <a:xfrm>
              <a:off x="512836" y="524925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разнообразие</a:t>
              </a:r>
              <a:endParaRPr lang="ru-RU" sz="1800" kern="1200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8204EB3-E1E2-4BA6-8BBD-2CC13CEB4E5C}"/>
              </a:ext>
            </a:extLst>
          </p:cNvPr>
          <p:cNvGrpSpPr/>
          <p:nvPr/>
        </p:nvGrpSpPr>
        <p:grpSpPr>
          <a:xfrm>
            <a:off x="6167748" y="6001043"/>
            <a:ext cx="5833880" cy="744216"/>
            <a:chOff x="2895063" y="1160900"/>
            <a:chExt cx="5363252" cy="744216"/>
          </a:xfrm>
        </p:grpSpPr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5DD6E164-D630-4274-95FF-30E32FA244C5}"/>
                </a:ext>
              </a:extLst>
            </p:cNvPr>
            <p:cNvSpPr/>
            <p:nvPr/>
          </p:nvSpPr>
          <p:spPr>
            <a:xfrm>
              <a:off x="2895063" y="1160900"/>
              <a:ext cx="5363252" cy="74421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трелка: вправо 4">
              <a:extLst>
                <a:ext uri="{FF2B5EF4-FFF2-40B4-BE49-F238E27FC236}">
                  <a16:creationId xmlns:a16="http://schemas.microsoft.com/office/drawing/2014/main" id="{7F314AC0-3ED1-4452-A828-BA23B0445E11}"/>
                </a:ext>
              </a:extLst>
            </p:cNvPr>
            <p:cNvSpPr txBox="1"/>
            <p:nvPr/>
          </p:nvSpPr>
          <p:spPr>
            <a:xfrm>
              <a:off x="3127593" y="1265919"/>
              <a:ext cx="4840763" cy="52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правильный режим питания</a:t>
              </a:r>
              <a:r>
                <a:rPr lang="ru-RU" sz="1200" dirty="0"/>
                <a:t> -</a:t>
              </a:r>
              <a:r>
                <a:rPr lang="ru-RU" sz="1200" b="0" i="0" kern="1200" dirty="0"/>
                <a:t> </a:t>
              </a:r>
              <a:r>
                <a:rPr lang="ru-RU" sz="1200" kern="1200" dirty="0"/>
                <a:t>4 разовый прием пищи: первый завтрак (25 % суточного рациона), второй завтрак — сравнительно легкий (15 %), обед — довольно сытный (50 %), ужин — легкий, не обременяющий желудок (10 %)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96F4F74-1E03-4FD5-A0E0-B8BEA9B59DF8}"/>
              </a:ext>
            </a:extLst>
          </p:cNvPr>
          <p:cNvGrpSpPr/>
          <p:nvPr/>
        </p:nvGrpSpPr>
        <p:grpSpPr>
          <a:xfrm>
            <a:off x="3779450" y="6040564"/>
            <a:ext cx="2554587" cy="704695"/>
            <a:chOff x="494659" y="1200421"/>
            <a:chExt cx="2554587" cy="704695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2E683A08-1756-471B-AE50-B04F3C519332}"/>
                </a:ext>
              </a:extLst>
            </p:cNvPr>
            <p:cNvSpPr/>
            <p:nvPr/>
          </p:nvSpPr>
          <p:spPr>
            <a:xfrm>
              <a:off x="494659" y="1200421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id="{F9878AD6-1092-47DA-A179-6931F873BD68}"/>
                </a:ext>
              </a:extLst>
            </p:cNvPr>
            <p:cNvSpPr txBox="1"/>
            <p:nvPr/>
          </p:nvSpPr>
          <p:spPr>
            <a:xfrm>
              <a:off x="529059" y="1234821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режим приема пищи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82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97DFB38-D481-4B69-8471-8542382D2A24}"/>
              </a:ext>
            </a:extLst>
          </p:cNvPr>
          <p:cNvSpPr/>
          <p:nvPr/>
        </p:nvSpPr>
        <p:spPr>
          <a:xfrm>
            <a:off x="3664150" y="1536787"/>
            <a:ext cx="8176158" cy="30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Здоровое питание </a:t>
            </a:r>
            <a:r>
              <a:rPr lang="ru-RU" dirty="0"/>
              <a:t>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</a:t>
            </a:r>
            <a:endParaRPr lang="ru-RU" sz="11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 ожирение, сердечно-сосудистые заболевания, диабет, пищевая аллергия, кариес, гастрит и другие. </a:t>
            </a:r>
          </a:p>
          <a:p>
            <a:pPr algn="just"/>
            <a:r>
              <a:rPr lang="ru-RU" dirty="0"/>
              <a:t>Питание должно быть регулярным, полноценным, сбалансированным по набору жизненно необходимых веществ (белки, жиры, углеводы, витамины, микроэлементы). </a:t>
            </a:r>
          </a:p>
          <a:p>
            <a:pPr algn="just"/>
            <a:r>
              <a:rPr lang="ru-RU" dirty="0"/>
              <a:t>Необходимо соблюдать </a:t>
            </a:r>
            <a:r>
              <a:rPr lang="ru-RU" b="1" dirty="0"/>
              <a:t>три основных принципа рационального питания</a:t>
            </a:r>
            <a:r>
              <a:rPr lang="ru-RU" dirty="0"/>
              <a:t>:</a:t>
            </a:r>
          </a:p>
        </p:txBody>
      </p:sp>
      <p:pic>
        <p:nvPicPr>
          <p:cNvPr id="2050" name="Picture 2" descr="Здоровое питание - неотъемлемая часть здорового образа жизни.">
            <a:extLst>
              <a:ext uri="{FF2B5EF4-FFF2-40B4-BE49-F238E27FC236}">
                <a16:creationId xmlns:a16="http://schemas.microsoft.com/office/drawing/2014/main" id="{501F0B52-08A8-43A6-8D86-C89A3460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36842"/>
            <a:ext cx="2933822" cy="1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A2FDA3-56AB-4422-8DB6-4B470984EC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6" y="4414537"/>
            <a:ext cx="3279778" cy="18133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8BD885-D08C-4874-9241-C9F9CF14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4694902"/>
            <a:ext cx="491160" cy="49116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5A559F1-2035-4B41-A7EA-61AE6A09A8AC}"/>
              </a:ext>
            </a:extLst>
          </p:cNvPr>
          <p:cNvGrpSpPr/>
          <p:nvPr/>
        </p:nvGrpSpPr>
        <p:grpSpPr>
          <a:xfrm>
            <a:off x="6320337" y="4651980"/>
            <a:ext cx="5681291" cy="491160"/>
            <a:chOff x="3033023" y="1220"/>
            <a:chExt cx="5267190" cy="491160"/>
          </a:xfrm>
        </p:grpSpPr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id="{E484A44C-B3B3-4257-80AE-9D82FAB13FD8}"/>
                </a:ext>
              </a:extLst>
            </p:cNvPr>
            <p:cNvSpPr/>
            <p:nvPr/>
          </p:nvSpPr>
          <p:spPr>
            <a:xfrm>
              <a:off x="3033023" y="1220"/>
              <a:ext cx="5267190" cy="491160"/>
            </a:xfrm>
            <a:prstGeom prst="rightArrow">
              <a:avLst>
                <a:gd name="adj1" fmla="val 75000"/>
                <a:gd name="adj2" fmla="val 8606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вправо 4">
              <a:extLst>
                <a:ext uri="{FF2B5EF4-FFF2-40B4-BE49-F238E27FC236}">
                  <a16:creationId xmlns:a16="http://schemas.microsoft.com/office/drawing/2014/main" id="{A91F45E3-7F52-4C57-B5E2-87616E938CD6}"/>
                </a:ext>
              </a:extLst>
            </p:cNvPr>
            <p:cNvSpPr txBox="1"/>
            <p:nvPr/>
          </p:nvSpPr>
          <p:spPr>
            <a:xfrm>
              <a:off x="3090806" y="53574"/>
              <a:ext cx="5052344" cy="408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соответствие </a:t>
              </a:r>
              <a:r>
                <a:rPr lang="ru-RU" sz="1200" b="0" i="0" kern="1200" dirty="0" err="1"/>
                <a:t>энергоценности</a:t>
              </a:r>
              <a:r>
                <a:rPr lang="ru-RU" sz="1200" b="0" i="0" kern="1200" dirty="0"/>
                <a:t> пищи, поступающей в организм человека, его энергозатратам (не переедать!)</a:t>
              </a:r>
              <a:endParaRPr lang="ru-RU" sz="1200" kern="12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A5CB7B2-E65E-4108-AD73-2191534C9495}"/>
              </a:ext>
            </a:extLst>
          </p:cNvPr>
          <p:cNvGrpSpPr/>
          <p:nvPr/>
        </p:nvGrpSpPr>
        <p:grpSpPr>
          <a:xfrm>
            <a:off x="3779450" y="4694902"/>
            <a:ext cx="2554587" cy="418835"/>
            <a:chOff x="478436" y="1220"/>
            <a:chExt cx="2554587" cy="41883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E27F78AF-E292-4830-927A-0B54996C6185}"/>
                </a:ext>
              </a:extLst>
            </p:cNvPr>
            <p:cNvSpPr/>
            <p:nvPr/>
          </p:nvSpPr>
          <p:spPr>
            <a:xfrm>
              <a:off x="478436" y="1220"/>
              <a:ext cx="2554587" cy="4188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6">
              <a:extLst>
                <a:ext uri="{FF2B5EF4-FFF2-40B4-BE49-F238E27FC236}">
                  <a16:creationId xmlns:a16="http://schemas.microsoft.com/office/drawing/2014/main" id="{50672383-D2D0-424A-9B8D-F4C694C79C50}"/>
                </a:ext>
              </a:extLst>
            </p:cNvPr>
            <p:cNvSpPr txBox="1"/>
            <p:nvPr/>
          </p:nvSpPr>
          <p:spPr>
            <a:xfrm>
              <a:off x="498882" y="21666"/>
              <a:ext cx="2513695" cy="37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умеренность</a:t>
              </a:r>
              <a:endParaRPr lang="ru-RU" sz="1800" kern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C312D9D-91CF-4E26-9D5C-2A0C513DE745}"/>
              </a:ext>
            </a:extLst>
          </p:cNvPr>
          <p:cNvGrpSpPr/>
          <p:nvPr/>
        </p:nvGrpSpPr>
        <p:grpSpPr>
          <a:xfrm>
            <a:off x="6296287" y="5162943"/>
            <a:ext cx="5729389" cy="832443"/>
            <a:chOff x="3043246" y="450464"/>
            <a:chExt cx="5729389" cy="674186"/>
          </a:xfrm>
        </p:grpSpPr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id="{C9083967-8CA7-4A82-9ABB-F94EA7F6B8AD}"/>
                </a:ext>
              </a:extLst>
            </p:cNvPr>
            <p:cNvSpPr/>
            <p:nvPr/>
          </p:nvSpPr>
          <p:spPr>
            <a:xfrm>
              <a:off x="3043246" y="450464"/>
              <a:ext cx="5729389" cy="67418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: вправо 4">
              <a:extLst>
                <a:ext uri="{FF2B5EF4-FFF2-40B4-BE49-F238E27FC236}">
                  <a16:creationId xmlns:a16="http://schemas.microsoft.com/office/drawing/2014/main" id="{051E1865-7F7D-4DF0-A5BE-7977079F56F4}"/>
                </a:ext>
              </a:extLst>
            </p:cNvPr>
            <p:cNvSpPr txBox="1"/>
            <p:nvPr/>
          </p:nvSpPr>
          <p:spPr>
            <a:xfrm>
              <a:off x="3129220" y="578612"/>
              <a:ext cx="5328012" cy="45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разнообразие потребляемых пищевых продуктов (</a:t>
              </a:r>
              <a:r>
                <a:rPr lang="ru-RU" sz="1200" kern="1200" dirty="0"/>
                <a:t>пища должна содержать белки, жиры, углеводы, витамины и минеральные вещества, а также воду в необходимых количествах</a:t>
              </a:r>
              <a:r>
                <a:rPr lang="ru-RU" sz="1200" b="0" i="0" kern="1200" dirty="0"/>
                <a:t>)</a:t>
              </a:r>
              <a:endParaRPr lang="ru-RU" sz="1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FBE374F-58EB-4BA1-AB4D-1C99D095EC36}"/>
              </a:ext>
            </a:extLst>
          </p:cNvPr>
          <p:cNvGrpSpPr/>
          <p:nvPr/>
        </p:nvGrpSpPr>
        <p:grpSpPr>
          <a:xfrm>
            <a:off x="3765750" y="5244661"/>
            <a:ext cx="2554587" cy="704695"/>
            <a:chOff x="478436" y="490525"/>
            <a:chExt cx="2554587" cy="704695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7F9B5879-75E5-433A-AD83-8479AEE8A4C3}"/>
                </a:ext>
              </a:extLst>
            </p:cNvPr>
            <p:cNvSpPr/>
            <p:nvPr/>
          </p:nvSpPr>
          <p:spPr>
            <a:xfrm>
              <a:off x="478436" y="490525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id="{6C61D4B3-6B37-479E-AF36-DE04F8324A4A}"/>
                </a:ext>
              </a:extLst>
            </p:cNvPr>
            <p:cNvSpPr txBox="1"/>
            <p:nvPr/>
          </p:nvSpPr>
          <p:spPr>
            <a:xfrm>
              <a:off x="512836" y="524925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разнообразие</a:t>
              </a:r>
              <a:endParaRPr lang="ru-RU" sz="1800" kern="1200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8204EB3-E1E2-4BA6-8BBD-2CC13CEB4E5C}"/>
              </a:ext>
            </a:extLst>
          </p:cNvPr>
          <p:cNvGrpSpPr/>
          <p:nvPr/>
        </p:nvGrpSpPr>
        <p:grpSpPr>
          <a:xfrm>
            <a:off x="6167748" y="6001043"/>
            <a:ext cx="5833880" cy="744216"/>
            <a:chOff x="2895063" y="1160900"/>
            <a:chExt cx="5363252" cy="744216"/>
          </a:xfrm>
        </p:grpSpPr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5DD6E164-D630-4274-95FF-30E32FA244C5}"/>
                </a:ext>
              </a:extLst>
            </p:cNvPr>
            <p:cNvSpPr/>
            <p:nvPr/>
          </p:nvSpPr>
          <p:spPr>
            <a:xfrm>
              <a:off x="2895063" y="1160900"/>
              <a:ext cx="5363252" cy="74421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трелка: вправо 4">
              <a:extLst>
                <a:ext uri="{FF2B5EF4-FFF2-40B4-BE49-F238E27FC236}">
                  <a16:creationId xmlns:a16="http://schemas.microsoft.com/office/drawing/2014/main" id="{7F314AC0-3ED1-4452-A828-BA23B0445E11}"/>
                </a:ext>
              </a:extLst>
            </p:cNvPr>
            <p:cNvSpPr txBox="1"/>
            <p:nvPr/>
          </p:nvSpPr>
          <p:spPr>
            <a:xfrm>
              <a:off x="3127593" y="1265919"/>
              <a:ext cx="4840763" cy="52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правильный режим питания</a:t>
              </a:r>
              <a:r>
                <a:rPr lang="ru-RU" sz="1200" dirty="0"/>
                <a:t> -</a:t>
              </a:r>
              <a:r>
                <a:rPr lang="ru-RU" sz="1200" b="0" i="0" kern="1200" dirty="0"/>
                <a:t> </a:t>
              </a:r>
              <a:r>
                <a:rPr lang="ru-RU" sz="1200" kern="1200" dirty="0"/>
                <a:t>4 разовый прием пищи: первый завтрак (25 % суточного рациона), второй завтрак — сравнительно легкий (15 %), обед — довольно сытный (50 %), ужин — легкий, не обременяющий желудок (10 %)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96F4F74-1E03-4FD5-A0E0-B8BEA9B59DF8}"/>
              </a:ext>
            </a:extLst>
          </p:cNvPr>
          <p:cNvGrpSpPr/>
          <p:nvPr/>
        </p:nvGrpSpPr>
        <p:grpSpPr>
          <a:xfrm>
            <a:off x="3779450" y="6040564"/>
            <a:ext cx="2554587" cy="704695"/>
            <a:chOff x="494659" y="1200421"/>
            <a:chExt cx="2554587" cy="704695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2E683A08-1756-471B-AE50-B04F3C519332}"/>
                </a:ext>
              </a:extLst>
            </p:cNvPr>
            <p:cNvSpPr/>
            <p:nvPr/>
          </p:nvSpPr>
          <p:spPr>
            <a:xfrm>
              <a:off x="494659" y="1200421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id="{F9878AD6-1092-47DA-A179-6931F873BD68}"/>
                </a:ext>
              </a:extLst>
            </p:cNvPr>
            <p:cNvSpPr txBox="1"/>
            <p:nvPr/>
          </p:nvSpPr>
          <p:spPr>
            <a:xfrm>
              <a:off x="529059" y="1234821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режим приема пищи</a:t>
              </a:r>
              <a:endParaRPr lang="ru-RU" sz="1800" kern="1200" dirty="0"/>
            </a:p>
          </p:txBody>
        </p:sp>
      </p:grpSp>
      <p:pic>
        <p:nvPicPr>
          <p:cNvPr id="3076" name="Picture 4" descr="Здоровое питание">
            <a:extLst>
              <a:ext uri="{FF2B5EF4-FFF2-40B4-BE49-F238E27FC236}">
                <a16:creationId xmlns:a16="http://schemas.microsoft.com/office/drawing/2014/main" id="{2883ACA2-6731-4E59-8D7C-DE110C41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003" y="613082"/>
            <a:ext cx="10713359" cy="58340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10" action="ppaction://hlinksldjump"/>
            <a:extLst>
              <a:ext uri="{FF2B5EF4-FFF2-40B4-BE49-F238E27FC236}">
                <a16:creationId xmlns:a16="http://schemas.microsoft.com/office/drawing/2014/main" id="{061486BA-21A8-4C17-9101-BA090BE99193}"/>
              </a:ext>
            </a:extLst>
          </p:cNvPr>
          <p:cNvSpPr/>
          <p:nvPr/>
        </p:nvSpPr>
        <p:spPr>
          <a:xfrm>
            <a:off x="149020" y="0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68203" y="3858671"/>
            <a:ext cx="54141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Флагманами пищевой промышленности являются </a:t>
            </a:r>
            <a:r>
              <a:rPr lang="ru-RU" sz="1600" b="1" dirty="0"/>
              <a:t>Министерство сельского хозяйства и продовольствия Республики Беларусь </a:t>
            </a:r>
            <a:r>
              <a:rPr lang="ru-RU" sz="1600" dirty="0"/>
              <a:t>(Минсельхозпрод) и </a:t>
            </a:r>
            <a:r>
              <a:rPr lang="ru-RU" sz="1600" b="1" dirty="0"/>
              <a:t>концерн</a:t>
            </a:r>
            <a:r>
              <a:rPr lang="ru-RU" sz="1600" dirty="0"/>
              <a:t> </a:t>
            </a:r>
            <a:r>
              <a:rPr lang="ru-RU" sz="1600" b="1" dirty="0"/>
              <a:t>«</a:t>
            </a:r>
            <a:r>
              <a:rPr lang="ru-RU" sz="1600" b="1" dirty="0" err="1"/>
              <a:t>Белгоспищепром</a:t>
            </a:r>
            <a:r>
              <a:rPr lang="ru-RU" sz="1600" b="1" dirty="0"/>
              <a:t>»</a:t>
            </a:r>
            <a:r>
              <a:rPr lang="ru-RU" sz="1600" dirty="0"/>
              <a:t>. В их состав входят крупнейшие предприятия мясной и молочной, кондитерской, сахарной, консервной, масложировой и иных отраслей страны.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6057551" y="1798470"/>
            <a:ext cx="5766246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Обеспечение продовольственной безопасности </a:t>
            </a:r>
            <a:r>
              <a:rPr lang="ru-RU" dirty="0"/>
              <a:t>— один из приоритетов государственной социально-экономической и аграрной политики Беларуси.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Основу действующей системы составляет </a:t>
            </a:r>
            <a:r>
              <a:rPr lang="ru-RU" b="1" dirty="0">
                <a:solidFill>
                  <a:srgbClr val="C00000"/>
                </a:solidFill>
              </a:rPr>
              <a:t>Концепция национальной продовольственной безопасности Беларуси</a:t>
            </a:r>
            <a:r>
              <a:rPr lang="ru-RU" dirty="0"/>
              <a:t>, принятая 10 марта 2004 года.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1905209"/>
            <a:ext cx="5225551" cy="18861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1" y="534794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11">
            <a:off x="529495" y="5946951"/>
            <a:ext cx="491160" cy="491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2470145" y="5630567"/>
            <a:ext cx="318892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«Безопасность продуктов питания: сертификация НАССР» (08:50)</a:t>
            </a:r>
            <a:endParaRPr lang="en-US" sz="1600" i="1" dirty="0"/>
          </a:p>
        </p:txBody>
      </p:sp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1" y="5317975"/>
            <a:ext cx="1313323" cy="1313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346" y="5226302"/>
            <a:ext cx="491160" cy="491160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479" y="3697168"/>
            <a:ext cx="743326" cy="137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15591C-02CD-4764-85B5-4BD2F112BE68}"/>
              </a:ext>
            </a:extLst>
          </p:cNvPr>
          <p:cNvSpPr/>
          <p:nvPr/>
        </p:nvSpPr>
        <p:spPr>
          <a:xfrm>
            <a:off x="6096000" y="3618943"/>
            <a:ext cx="47276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2017 году утверждена </a:t>
            </a:r>
            <a:r>
              <a:rPr lang="ru-RU" b="1" dirty="0">
                <a:solidFill>
                  <a:srgbClr val="C00000"/>
                </a:solidFill>
              </a:rPr>
              <a:t>Доктрина национальной продовольственной безопасности Республики Беларусь до 2030 года</a:t>
            </a:r>
            <a:r>
              <a:rPr lang="ru-RU" dirty="0"/>
              <a:t>, которая определяет стратегию устойчивого обеспечения населения продовольствием для полноценного питания и здорового образа жизни путем развития конкурентоспособного аграрного производства, а также создания социально-экономических условий для поддержания потребления основных продуктов питания на рациональном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68203" y="3858671"/>
            <a:ext cx="54141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Флагманами пищевой промышленности являются </a:t>
            </a:r>
            <a:r>
              <a:rPr lang="ru-RU" sz="1600" b="1" dirty="0"/>
              <a:t>Министерство сельского хозяйства и продовольствия Республики Беларусь </a:t>
            </a:r>
            <a:r>
              <a:rPr lang="ru-RU" sz="1600" dirty="0"/>
              <a:t>(Минсельхозпрод) и </a:t>
            </a:r>
            <a:r>
              <a:rPr lang="ru-RU" sz="1600" b="1" dirty="0"/>
              <a:t>концерн</a:t>
            </a:r>
            <a:r>
              <a:rPr lang="ru-RU" sz="1600" dirty="0"/>
              <a:t> </a:t>
            </a:r>
            <a:r>
              <a:rPr lang="ru-RU" sz="1600" b="1" dirty="0"/>
              <a:t>«</a:t>
            </a:r>
            <a:r>
              <a:rPr lang="ru-RU" sz="1600" b="1" dirty="0" err="1"/>
              <a:t>Белгоспищепром</a:t>
            </a:r>
            <a:r>
              <a:rPr lang="ru-RU" sz="1600" b="1" dirty="0"/>
              <a:t>»</a:t>
            </a:r>
            <a:r>
              <a:rPr lang="ru-RU" sz="1600" dirty="0"/>
              <a:t>. В их состав входят крупнейшие предприятия мясной и молочной, кондитерской, сахарной, консервной, масложировой и иных отраслей страны.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6057551" y="1798470"/>
            <a:ext cx="5766246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Обеспечение продовольственной безопасности </a:t>
            </a:r>
            <a:r>
              <a:rPr lang="ru-RU" dirty="0"/>
              <a:t>— один из приоритетов государственной социально-экономической и аграрной политики Беларуси.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Основу действующей системы положила </a:t>
            </a:r>
            <a:r>
              <a:rPr lang="ru-RU" b="1" dirty="0">
                <a:solidFill>
                  <a:srgbClr val="C00000"/>
                </a:solidFill>
              </a:rPr>
              <a:t>Концепция национальной продовольственной безопасности Беларуси</a:t>
            </a:r>
            <a:r>
              <a:rPr lang="ru-RU" dirty="0"/>
              <a:t>, принятая 10 марта 2004 года.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1905209"/>
            <a:ext cx="5225551" cy="18861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1" y="534794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11">
            <a:off x="529495" y="5946951"/>
            <a:ext cx="491160" cy="491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2500406" y="5630567"/>
            <a:ext cx="318892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«Безопасность продуктов питания: сертификация НАССР» (08:50)</a:t>
            </a:r>
            <a:endParaRPr lang="en-US" sz="1600" i="1" dirty="0"/>
          </a:p>
        </p:txBody>
      </p:sp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1" y="5317975"/>
            <a:ext cx="1313323" cy="1313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346" y="5226302"/>
            <a:ext cx="491160" cy="491160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479" y="3697168"/>
            <a:ext cx="743326" cy="137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15591C-02CD-4764-85B5-4BD2F112BE68}"/>
              </a:ext>
            </a:extLst>
          </p:cNvPr>
          <p:cNvSpPr/>
          <p:nvPr/>
        </p:nvSpPr>
        <p:spPr>
          <a:xfrm>
            <a:off x="6096000" y="3618943"/>
            <a:ext cx="47276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2017 году утверждена </a:t>
            </a:r>
            <a:r>
              <a:rPr lang="ru-RU" b="1" dirty="0">
                <a:solidFill>
                  <a:srgbClr val="C00000"/>
                </a:solidFill>
              </a:rPr>
              <a:t>Доктрина национальной продовольственной безопасности Республики Беларусь до 2030 года</a:t>
            </a:r>
            <a:r>
              <a:rPr lang="ru-RU" dirty="0"/>
              <a:t>, которая определяется стратегия устойчивого обеспечения населения продовольствием для полноценного питания и здорового образа жизни путем развития конкурентоспособного аграрного производства, а также создания социально-экономических условий для поддержания потребления основных продуктов питания на рациональном уровне.</a:t>
            </a:r>
          </a:p>
        </p:txBody>
      </p:sp>
      <p:pic>
        <p:nvPicPr>
          <p:cNvPr id="1028" name="Picture 4" descr="Продовольственная безопасность Беларуси">
            <a:extLst>
              <a:ext uri="{FF2B5EF4-FFF2-40B4-BE49-F238E27FC236}">
                <a16:creationId xmlns:a16="http://schemas.microsoft.com/office/drawing/2014/main" id="{423FF979-AB2D-4770-8567-1478B10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569" y="0"/>
            <a:ext cx="2949012" cy="70385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13" action="ppaction://hlinksldjump"/>
            <a:extLst>
              <a:ext uri="{FF2B5EF4-FFF2-40B4-BE49-F238E27FC236}">
                <a16:creationId xmlns:a16="http://schemas.microsoft.com/office/drawing/2014/main" id="{7EB2C20C-7C09-4849-A5CB-D8CB3842B593}"/>
              </a:ext>
            </a:extLst>
          </p:cNvPr>
          <p:cNvSpPr/>
          <p:nvPr/>
        </p:nvSpPr>
        <p:spPr>
          <a:xfrm>
            <a:off x="640346" y="-119851"/>
            <a:ext cx="11785347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0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нистерство сельского хозяйства и продовольствия Республики Беларусь — 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96" y="1993077"/>
            <a:ext cx="1827275" cy="18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68221" y="3890445"/>
            <a:ext cx="5112672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Основные задачи Минсельхозпрода </a:t>
            </a:r>
            <a:r>
              <a:rPr lang="ru-RU" dirty="0"/>
              <a:t>- </a:t>
            </a:r>
            <a:r>
              <a:rPr lang="ru-RU" sz="1600" dirty="0"/>
              <a:t>осуществление государственного управления и регулирования в области сельского хозяйства, рыболовства, рыбоводства, производства пищевых продуктов, а также в области семеноводства, сортоиспытания, карантина и защиты растений, сохранения и повышения плодородия почв, племенного дела, ветеринарии, обеспечения качества продовольственного сырья и пищевых продуктов, мелиорации, механизации и электрификации сельскохозяйственного производства.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5559690" y="2510287"/>
            <a:ext cx="642348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Белорусский государственный концерн пищевой промышленности «</a:t>
            </a:r>
            <a:r>
              <a:rPr lang="ru-RU" b="1" dirty="0" err="1"/>
              <a:t>Белгоспищепром</a:t>
            </a:r>
            <a:r>
              <a:rPr lang="ru-RU" b="1" dirty="0"/>
              <a:t>» </a:t>
            </a:r>
            <a:r>
              <a:rPr lang="ru-RU" dirty="0"/>
              <a:t>является основным производителем пищевой продукции в стране и проводит единую экономическую, техническую и технологическую политику в пищевой промышленности республики, которая включает более 20 подотраслей, производящих сотни наименований продовольственных товаров.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86" y="1746117"/>
            <a:ext cx="4011782" cy="7060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175052" y="2006742"/>
            <a:ext cx="31237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</a:rPr>
              <a:t>Минсельхозпрод</a:t>
            </a:r>
            <a:r>
              <a:rPr lang="ru-RU" dirty="0"/>
              <a:t> является республиканским органом государственного управления и подчиняется Совету Министров Республики Беларусь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528" y="4461789"/>
            <a:ext cx="447209" cy="443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552" y="5067785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10039571" y="5744119"/>
            <a:ext cx="215242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i="1" dirty="0"/>
              <a:t>Видео «Продовольственная безопасность» (0</a:t>
            </a:r>
            <a:r>
              <a:rPr lang="en-US" sz="1400" i="1" dirty="0"/>
              <a:t>7</a:t>
            </a:r>
            <a:r>
              <a:rPr lang="ru-RU" sz="1400" i="1" dirty="0"/>
              <a:t>:</a:t>
            </a:r>
            <a:r>
              <a:rPr lang="en-US" sz="1400" i="1" dirty="0"/>
              <a:t>06</a:t>
            </a:r>
            <a:r>
              <a:rPr lang="ru-RU" sz="1400" i="1" dirty="0"/>
              <a:t>)</a:t>
            </a:r>
            <a:endParaRPr lang="en-US" sz="1400" i="1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52C13D38-5D28-49F2-AFEF-B225C19E314F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43F2CF-EA93-4739-960D-CB1FD0B58BFA}"/>
              </a:ext>
            </a:extLst>
          </p:cNvPr>
          <p:cNvSpPr/>
          <p:nvPr/>
        </p:nvSpPr>
        <p:spPr>
          <a:xfrm>
            <a:off x="5559690" y="4412059"/>
            <a:ext cx="4309892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«</a:t>
            </a:r>
            <a:r>
              <a:rPr lang="ru-RU" sz="1600" dirty="0" err="1"/>
              <a:t>Белгоспищепром</a:t>
            </a:r>
            <a:r>
              <a:rPr lang="ru-RU" sz="1600" dirty="0"/>
              <a:t>» разработал специальный </a:t>
            </a:r>
            <a:r>
              <a:rPr lang="ru-RU" sz="1600" b="1" dirty="0"/>
              <a:t>QR-код Made </a:t>
            </a:r>
            <a:r>
              <a:rPr lang="ru-RU" sz="1600" b="1" dirty="0" err="1"/>
              <a:t>in</a:t>
            </a:r>
            <a:r>
              <a:rPr lang="ru-RU" sz="1600" b="1" dirty="0"/>
              <a:t> </a:t>
            </a:r>
            <a:r>
              <a:rPr lang="ru-RU" sz="1600" b="1" dirty="0" err="1"/>
              <a:t>Belarus</a:t>
            </a:r>
            <a:r>
              <a:rPr lang="ru-RU" sz="1600" b="1" dirty="0"/>
              <a:t> </a:t>
            </a:r>
            <a:r>
              <a:rPr lang="ru-RU" sz="1600" dirty="0"/>
              <a:t>для размещения на всех этикетках, упаковках продукции концерна, ориентированной как на экспорт, так и на внутренний рынок.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С помощью телефона по QR-коду можно будет зайти на </a:t>
            </a:r>
            <a:r>
              <a:rPr lang="ru-RU" sz="1600" dirty="0" err="1"/>
              <a:t>промосайт</a:t>
            </a:r>
            <a:r>
              <a:rPr lang="ru-RU" sz="1600" dirty="0"/>
              <a:t> концерна и перейти на сайт производителя,</a:t>
            </a:r>
            <a:r>
              <a:rPr lang="en-US" sz="1600" dirty="0"/>
              <a:t> </a:t>
            </a:r>
            <a:r>
              <a:rPr lang="ru-RU" sz="1600" dirty="0"/>
              <a:t>увидеть полное описание продукта.</a:t>
            </a:r>
          </a:p>
        </p:txBody>
      </p:sp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id="{F7DF48C6-CDDE-42DC-AA8B-A1FB7109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460" y="448192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8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03337" y="1904678"/>
            <a:ext cx="343907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Компания «Савушкин продукт» </a:t>
            </a:r>
            <a:r>
              <a:rPr lang="ru-RU" dirty="0"/>
              <a:t>- лидер молочной отрасли Беларуси, один из крупнейших производителей натуральной молочной продукции в Восточноевропейском регионе, входит в первую тройку крупнейших молочных компаний СНГ.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6006286" y="1816620"/>
            <a:ext cx="5822299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Беларуси вырабатывается свыше </a:t>
            </a:r>
            <a:r>
              <a:rPr lang="ru-RU" b="1" dirty="0"/>
              <a:t>400</a:t>
            </a:r>
            <a:r>
              <a:rPr lang="ru-RU" dirty="0"/>
              <a:t> наименований </a:t>
            </a:r>
            <a:r>
              <a:rPr lang="ru-RU" b="1" dirty="0">
                <a:solidFill>
                  <a:srgbClr val="C00000"/>
                </a:solidFill>
              </a:rPr>
              <a:t>твердых и полутвердых сыров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В 2021 году предприятия произвели 259 тысяч тонн сыров, из них 223 тысячи тонн – твердых и полутвердых сортов.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Беларусь занимает </a:t>
            </a:r>
            <a:r>
              <a:rPr lang="ru-RU" b="1" dirty="0"/>
              <a:t>четвертую строчку в мировом рейтинге </a:t>
            </a:r>
            <a:r>
              <a:rPr lang="ru-RU" dirty="0"/>
              <a:t>по экспорту сыров – после Европейского союза, США и Новой Зеландии. Практически весь объем сыров (99,8 %) экспортируется в страны СНГ. Доля России в экспорте превышает 93 %.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Главные преимущества белорусской </a:t>
            </a:r>
            <a:r>
              <a:rPr lang="ru-RU" b="1" dirty="0">
                <a:solidFill>
                  <a:srgbClr val="C00000"/>
                </a:solidFill>
              </a:rPr>
              <a:t>мясной продукции </a:t>
            </a:r>
            <a:r>
              <a:rPr lang="ru-RU" dirty="0"/>
              <a:t>– высокое качество и экологическая безопасность.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нашей стране производится более </a:t>
            </a:r>
            <a:r>
              <a:rPr lang="ru-RU" b="1" dirty="0"/>
              <a:t>1200</a:t>
            </a:r>
            <a:r>
              <a:rPr lang="ru-RU" dirty="0"/>
              <a:t> видов мясной продукции, в том числе </a:t>
            </a:r>
            <a:r>
              <a:rPr lang="ru-RU" b="1" dirty="0"/>
              <a:t>800</a:t>
            </a:r>
            <a:r>
              <a:rPr lang="ru-RU" dirty="0"/>
              <a:t> видов колбасных изделий, около </a:t>
            </a:r>
            <a:r>
              <a:rPr lang="ru-RU" b="1" dirty="0"/>
              <a:t>250</a:t>
            </a:r>
            <a:r>
              <a:rPr lang="ru-RU" dirty="0"/>
              <a:t> наименований полуфабрикатов, более </a:t>
            </a:r>
            <a:r>
              <a:rPr lang="ru-RU" b="1" dirty="0"/>
              <a:t>150</a:t>
            </a:r>
            <a:r>
              <a:rPr lang="ru-RU" dirty="0"/>
              <a:t> видов консервов. Агрокомплексов, занятых на рынке мяса и мясных продуктов – более </a:t>
            </a:r>
            <a:r>
              <a:rPr lang="ru-RU" b="1" dirty="0"/>
              <a:t>200</a:t>
            </a:r>
            <a:r>
              <a:rPr lang="ru-RU" dirty="0"/>
              <a:t>. Ежегодный оборот составляет более 3 миллиардов долларов. </a:t>
            </a:r>
          </a:p>
        </p:txBody>
      </p:sp>
      <p:pic>
        <p:nvPicPr>
          <p:cNvPr id="13" name="Picture 2" descr="Савушкин продукт - ГО Управляющая компания холдинга Концерн Брестмясомолпро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0" y="2203161"/>
            <a:ext cx="2127321" cy="1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03336" y="4279683"/>
            <a:ext cx="343906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Более 60% производимой продукции компании направляется на экспорт — более чем в 30 стран мира.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Среди них: Россия, Китай, Казахстан, Азербайджан, Япония, Филиппины, Иордания, Сингапур и др.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0" y="4793057"/>
            <a:ext cx="491160" cy="491160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77" y="3763107"/>
            <a:ext cx="1326999" cy="26448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6B6700F-D0AB-43B6-8043-363F602E1E21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33854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03337" y="1904678"/>
            <a:ext cx="343907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Компания «Савушкин продукт» </a:t>
            </a:r>
            <a:r>
              <a:rPr lang="ru-RU" dirty="0"/>
              <a:t>- лидер молочной отрасли Беларуси, один из крупнейших производителей натуральной молочной продукции в Восточноевропейском регионе, входит в первую тройку крупнейших молочных компаний СНГ.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6006286" y="1816620"/>
            <a:ext cx="5822299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Беларуси вырабатывается свыше </a:t>
            </a:r>
            <a:r>
              <a:rPr lang="ru-RU" b="1" dirty="0"/>
              <a:t>400</a:t>
            </a:r>
            <a:r>
              <a:rPr lang="ru-RU" dirty="0"/>
              <a:t> наименований </a:t>
            </a:r>
            <a:r>
              <a:rPr lang="ru-RU" b="1" dirty="0">
                <a:solidFill>
                  <a:srgbClr val="C00000"/>
                </a:solidFill>
              </a:rPr>
              <a:t>твердых и полутвердых сыров</a:t>
            </a:r>
            <a:r>
              <a:rPr lang="ru-RU" dirty="0"/>
              <a:t>. В 2021 году предприятия произвели 259 тысяч тонн сыров, из них 223 тысячи тонн – твердых и полутвердых сортов.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Беларусь занимает </a:t>
            </a:r>
            <a:r>
              <a:rPr lang="ru-RU" b="1" dirty="0"/>
              <a:t>четвертую строчку в мировом рейтинге </a:t>
            </a:r>
            <a:r>
              <a:rPr lang="ru-RU" dirty="0"/>
              <a:t>по экспорту сыров – после Европейского союза, США и Новой Зеландии. Практически весь объем сыров (99,8 %) экспортируется в страны СНГ. Доля России в экспорте превышает 93 %.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Главные преимущества белорусской </a:t>
            </a:r>
            <a:r>
              <a:rPr lang="ru-RU" b="1" dirty="0">
                <a:solidFill>
                  <a:srgbClr val="C00000"/>
                </a:solidFill>
              </a:rPr>
              <a:t>мясной продукции </a:t>
            </a:r>
            <a:r>
              <a:rPr lang="ru-RU" dirty="0"/>
              <a:t>– высокое качество и экологическая безопасность.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нашей стране производится более </a:t>
            </a:r>
            <a:r>
              <a:rPr lang="ru-RU" b="1" dirty="0"/>
              <a:t>1200</a:t>
            </a:r>
            <a:r>
              <a:rPr lang="ru-RU" dirty="0"/>
              <a:t> видов мясной продукции, в том числе </a:t>
            </a:r>
            <a:r>
              <a:rPr lang="ru-RU" b="1" dirty="0"/>
              <a:t>800</a:t>
            </a:r>
            <a:r>
              <a:rPr lang="ru-RU" dirty="0"/>
              <a:t> видов колбасных изделий, около </a:t>
            </a:r>
            <a:r>
              <a:rPr lang="ru-RU" b="1" dirty="0"/>
              <a:t>250</a:t>
            </a:r>
            <a:r>
              <a:rPr lang="ru-RU" dirty="0"/>
              <a:t> наименований полуфабрикатов, более </a:t>
            </a:r>
            <a:r>
              <a:rPr lang="ru-RU" b="1" dirty="0"/>
              <a:t>150</a:t>
            </a:r>
            <a:r>
              <a:rPr lang="ru-RU" dirty="0"/>
              <a:t> видов консервов. Агрокомплексов, занятых на рынке мяса и мясных продуктов – более </a:t>
            </a:r>
            <a:r>
              <a:rPr lang="ru-RU" b="1" dirty="0"/>
              <a:t>200</a:t>
            </a:r>
            <a:r>
              <a:rPr lang="ru-RU" dirty="0"/>
              <a:t>. Ежегодный оборот составляет более 3 миллиардов долларов. </a:t>
            </a:r>
          </a:p>
        </p:txBody>
      </p:sp>
      <p:pic>
        <p:nvPicPr>
          <p:cNvPr id="13" name="Picture 2" descr="Савушкин продукт - ГО Управляющая компания холдинга Концерн Брестмясомолпро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0" y="2203161"/>
            <a:ext cx="2127321" cy="1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03336" y="4279683"/>
            <a:ext cx="343906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Более 60% производимой продукции компании направляется на экспорт — в более 30-и стран мира.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Среди них: Россия, Китай, Казахстан, Азербайджан, Япония, Филиппины, Иордания, Сингапур, США, страны ЕС и др.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0" y="4793057"/>
            <a:ext cx="491160" cy="491160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77" y="3763107"/>
            <a:ext cx="1326999" cy="26448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6B6700F-D0AB-43B6-8043-363F602E1E21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C2F8D9-2984-45A6-96BE-E0F7D523EA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76" y="0"/>
            <a:ext cx="3588681" cy="71526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hlinkClick r:id="rId11" action="ppaction://hlinksldjump"/>
            <a:extLst>
              <a:ext uri="{FF2B5EF4-FFF2-40B4-BE49-F238E27FC236}">
                <a16:creationId xmlns:a16="http://schemas.microsoft.com/office/drawing/2014/main" id="{54AEC654-4401-4DEE-A549-7E6EE7FDEDEA}"/>
              </a:ext>
            </a:extLst>
          </p:cNvPr>
          <p:cNvSpPr/>
          <p:nvPr/>
        </p:nvSpPr>
        <p:spPr>
          <a:xfrm>
            <a:off x="-1" y="-1"/>
            <a:ext cx="11942605" cy="660870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378856" y="4190879"/>
            <a:ext cx="575598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республике функционируют свыше </a:t>
            </a:r>
            <a:r>
              <a:rPr lang="ru-RU" b="1" dirty="0">
                <a:solidFill>
                  <a:srgbClr val="C00000"/>
                </a:solidFill>
              </a:rPr>
              <a:t>50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птицеводческих</a:t>
            </a:r>
            <a:r>
              <a:rPr lang="ru-RU" dirty="0"/>
              <a:t> предприятий, из которых </a:t>
            </a:r>
            <a:r>
              <a:rPr lang="ru-RU" b="1" dirty="0"/>
              <a:t>26</a:t>
            </a:r>
            <a:r>
              <a:rPr lang="ru-RU" dirty="0"/>
              <a:t> специализируются на производстве </a:t>
            </a:r>
            <a:r>
              <a:rPr lang="ru-RU" b="1" dirty="0"/>
              <a:t>яиц</a:t>
            </a:r>
            <a:r>
              <a:rPr lang="ru-RU" dirty="0"/>
              <a:t> и </a:t>
            </a:r>
            <a:r>
              <a:rPr lang="ru-RU" b="1" dirty="0"/>
              <a:t>24</a:t>
            </a:r>
            <a:r>
              <a:rPr lang="ru-RU" dirty="0"/>
              <a:t> — на производстве </a:t>
            </a:r>
            <a:r>
              <a:rPr lang="ru-RU" b="1" dirty="0"/>
              <a:t>мяса птицы</a:t>
            </a:r>
            <a:r>
              <a:rPr lang="ru-RU" dirty="0"/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190429" y="3488298"/>
            <a:ext cx="423022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Производство </a:t>
            </a:r>
            <a:r>
              <a:rPr lang="ru-RU" b="1" dirty="0">
                <a:solidFill>
                  <a:srgbClr val="FF0000"/>
                </a:solidFill>
                <a:ea typeface="Calibri"/>
              </a:rPr>
              <a:t>безалкогольных напитков </a:t>
            </a:r>
            <a:r>
              <a:rPr lang="ru-RU" dirty="0">
                <a:ea typeface="Calibri"/>
              </a:rPr>
              <a:t>(включая минеральные воды) за эти годы</a:t>
            </a:r>
            <a:r>
              <a:rPr lang="ru-RU" dirty="0">
                <a:solidFill>
                  <a:srgbClr val="00B0F0"/>
                </a:solidFill>
                <a:ea typeface="Calibri"/>
              </a:rPr>
              <a:t> </a:t>
            </a:r>
            <a:r>
              <a:rPr lang="ru-RU" dirty="0">
                <a:ea typeface="Calibri"/>
              </a:rPr>
              <a:t>выросло</a:t>
            </a:r>
            <a:r>
              <a:rPr lang="ru-RU" dirty="0">
                <a:solidFill>
                  <a:srgbClr val="00B0F0"/>
                </a:solidFill>
                <a:ea typeface="Calibri"/>
              </a:rPr>
              <a:t> </a:t>
            </a:r>
            <a:r>
              <a:rPr lang="ru-RU" dirty="0">
                <a:ea typeface="Calibri"/>
              </a:rPr>
              <a:t>в четыре раза, а </a:t>
            </a:r>
            <a:r>
              <a:rPr lang="ru-RU" b="1" dirty="0">
                <a:ea typeface="Calibri"/>
              </a:rPr>
              <a:t>«</a:t>
            </a:r>
            <a:r>
              <a:rPr lang="ru-RU" b="1" dirty="0" err="1">
                <a:ea typeface="Calibri"/>
              </a:rPr>
              <a:t>Дарида</a:t>
            </a:r>
            <a:r>
              <a:rPr lang="ru-RU" b="1" dirty="0">
                <a:ea typeface="Calibri"/>
              </a:rPr>
              <a:t>»</a:t>
            </a:r>
            <a:r>
              <a:rPr lang="ru-RU" dirty="0">
                <a:ea typeface="Calibri"/>
              </a:rPr>
              <a:t>, </a:t>
            </a:r>
            <a:r>
              <a:rPr lang="ru-RU" b="1" dirty="0">
                <a:ea typeface="Calibri"/>
              </a:rPr>
              <a:t>«Фрост» </a:t>
            </a:r>
            <a:r>
              <a:rPr lang="ru-RU" dirty="0">
                <a:ea typeface="Calibri"/>
              </a:rPr>
              <a:t>и минеральная вода </a:t>
            </a:r>
            <a:r>
              <a:rPr lang="ru-RU" b="1" dirty="0">
                <a:ea typeface="Calibri"/>
              </a:rPr>
              <a:t>«Минская» </a:t>
            </a:r>
            <a:r>
              <a:rPr lang="ru-RU" dirty="0">
                <a:ea typeface="Calibri"/>
              </a:rPr>
              <a:t>стали первыми продовольственными белорусскими брендами, которые хорошо знают в мире.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7" y="519985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1" y="5762477"/>
            <a:ext cx="491160" cy="491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2477092" y="5559018"/>
            <a:ext cx="334619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«Сельское хозяйство Беларуси</a:t>
            </a:r>
            <a:r>
              <a:rPr lang="en-US" sz="1600" i="1" dirty="0"/>
              <a:t>. </a:t>
            </a:r>
            <a:r>
              <a:rPr lang="ru-RU" sz="1600" i="1" dirty="0"/>
              <a:t>Достояние Республики» (0</a:t>
            </a:r>
            <a:r>
              <a:rPr lang="en-US" sz="1600" i="1" dirty="0"/>
              <a:t>6</a:t>
            </a:r>
            <a:r>
              <a:rPr lang="ru-RU" sz="1600" i="1" dirty="0"/>
              <a:t>:</a:t>
            </a:r>
            <a:r>
              <a:rPr lang="en-US" sz="1600" i="1" dirty="0"/>
              <a:t>33</a:t>
            </a:r>
            <a:r>
              <a:rPr lang="ru-RU" sz="1600" i="1" dirty="0"/>
              <a:t>)</a:t>
            </a:r>
            <a:endParaRPr lang="en-US" sz="1600" i="1" dirty="0"/>
          </a:p>
        </p:txBody>
      </p: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id="{D3E1E1D0-2885-4476-8BE5-1F56F7DF4DF9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3074" name="Picture 2" descr="Птицеводческая отрасль ориентирована на экспорт | Белорусский  продовольственный торгово-промышленный портал">
            <a:extLst>
              <a:ext uri="{FF2B5EF4-FFF2-40B4-BE49-F238E27FC236}">
                <a16:creationId xmlns:a16="http://schemas.microsoft.com/office/drawing/2014/main" id="{A6979DFC-981A-4AC3-9DB4-09285D7C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933219"/>
            <a:ext cx="3668440" cy="20868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анта Импекс Бремор: WMS для склада - InStock Technologies">
            <a:extLst>
              <a:ext uri="{FF2B5EF4-FFF2-40B4-BE49-F238E27FC236}">
                <a16:creationId xmlns:a16="http://schemas.microsoft.com/office/drawing/2014/main" id="{48197E36-BF9F-4C3E-826C-AF67C396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844" y="1925675"/>
            <a:ext cx="2369381" cy="1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4263C2-C875-4742-89DF-BB27418E0BD0}"/>
              </a:ext>
            </a:extLst>
          </p:cNvPr>
          <p:cNvSpPr/>
          <p:nvPr/>
        </p:nvSpPr>
        <p:spPr>
          <a:xfrm>
            <a:off x="8692180" y="1560484"/>
            <a:ext cx="322762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Производство </a:t>
            </a:r>
            <a:r>
              <a:rPr lang="ru-RU" b="1" dirty="0">
                <a:solidFill>
                  <a:srgbClr val="FF0000"/>
                </a:solidFill>
              </a:rPr>
              <a:t>рыбы и морепродуктов</a:t>
            </a:r>
            <a:r>
              <a:rPr lang="ru-RU" dirty="0"/>
              <a:t> в Беларуси с 2019 по 2022 г. выросло почти в десять раз. Рыбные деликатесы компании </a:t>
            </a:r>
            <a:r>
              <a:rPr lang="ru-RU" b="1" dirty="0"/>
              <a:t>«Санта </a:t>
            </a:r>
            <a:r>
              <a:rPr lang="ru-RU" b="1" dirty="0" err="1"/>
              <a:t>Бремор</a:t>
            </a:r>
            <a:r>
              <a:rPr lang="ru-RU" b="1" dirty="0"/>
              <a:t>» </a:t>
            </a:r>
            <a:r>
              <a:rPr lang="ru-RU" dirty="0"/>
              <a:t>можно встретить далеко за пределами Беларуси.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80632F-A98F-4454-9710-81F798DCCF59}"/>
              </a:ext>
            </a:extLst>
          </p:cNvPr>
          <p:cNvSpPr/>
          <p:nvPr/>
        </p:nvSpPr>
        <p:spPr>
          <a:xfrm>
            <a:off x="6190428" y="5416112"/>
            <a:ext cx="57293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В Беларуси обеспечивается потребность внутреннего рынка в основных видах </a:t>
            </a:r>
            <a:r>
              <a:rPr lang="ru-RU" b="1" dirty="0">
                <a:solidFill>
                  <a:srgbClr val="FF0000"/>
                </a:solidFill>
                <a:ea typeface="Calibri"/>
              </a:rPr>
              <a:t>плодоовощной продукции </a:t>
            </a:r>
            <a:r>
              <a:rPr lang="ru-RU" dirty="0">
                <a:ea typeface="Calibri"/>
              </a:rPr>
              <a:t>и наращивается экспорт свежих овощей, фруктов, ягод и продуктов их глубокой переработки. Вед</a:t>
            </a:r>
            <a:r>
              <a:rPr lang="ru-RU" dirty="0">
                <a:solidFill>
                  <a:srgbClr val="00B0F0"/>
                </a:solidFill>
                <a:ea typeface="Calibri"/>
              </a:rPr>
              <a:t>ё</a:t>
            </a:r>
            <a:r>
              <a:rPr lang="ru-RU" dirty="0">
                <a:ea typeface="Calibri"/>
              </a:rPr>
              <a:t>тся заготовка сезонных овощей.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4D508C6-463A-45B7-8640-2BED10C7602F}"/>
              </a:ext>
            </a:extLst>
          </p:cNvPr>
          <p:cNvGrpSpPr/>
          <p:nvPr/>
        </p:nvGrpSpPr>
        <p:grpSpPr>
          <a:xfrm>
            <a:off x="10338736" y="3300734"/>
            <a:ext cx="1790187" cy="2120879"/>
            <a:chOff x="10338736" y="3457084"/>
            <a:chExt cx="1790187" cy="2120879"/>
          </a:xfrm>
        </p:grpSpPr>
        <p:pic>
          <p:nvPicPr>
            <p:cNvPr id="3084" name="Picture 12" descr="Вода минеральная ДАРИДА газированая лечебно-столовая 1л">
              <a:extLst>
                <a:ext uri="{FF2B5EF4-FFF2-40B4-BE49-F238E27FC236}">
                  <a16:creationId xmlns:a16="http://schemas.microsoft.com/office/drawing/2014/main" id="{B6047A62-098E-4ACA-8716-19BC8AFD36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42409" y="3497184"/>
              <a:ext cx="795818" cy="205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Вода минеральная «Фрост» газированная, 1.5 л - Каталог товаров">
              <a:extLst>
                <a:ext uri="{FF2B5EF4-FFF2-40B4-BE49-F238E27FC236}">
                  <a16:creationId xmlns:a16="http://schemas.microsoft.com/office/drawing/2014/main" id="{19309147-AA3D-4EEB-A1B0-4C77FB053A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77395" y="3457084"/>
              <a:ext cx="748309" cy="2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Купить Минеральная вода &quot;Минская-4&quot; 0,5 л. недорого">
              <a:extLst>
                <a:ext uri="{FF2B5EF4-FFF2-40B4-BE49-F238E27FC236}">
                  <a16:creationId xmlns:a16="http://schemas.microsoft.com/office/drawing/2014/main" id="{1D9A2A98-E103-480E-AC50-F9E7CCF6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8736" y="3787776"/>
              <a:ext cx="1790187" cy="17901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0" name="Picture 18">
            <a:hlinkClick r:id="rId15"/>
            <a:extLst>
              <a:ext uri="{FF2B5EF4-FFF2-40B4-BE49-F238E27FC236}">
                <a16:creationId xmlns:a16="http://schemas.microsoft.com/office/drawing/2014/main" id="{103054A4-EE8A-45BC-885A-9AC7B2CA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794" y="519985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4965681" y="2084220"/>
            <a:ext cx="661508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</a:rPr>
              <a:t>Кондитерская отрасль </a:t>
            </a:r>
            <a:r>
              <a:rPr lang="ru-RU" dirty="0">
                <a:ea typeface="Calibri"/>
              </a:rPr>
              <a:t>— визитная карточка нашей перерабатывающей отрасли.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Основных производителей кондитерских изделий в Беларуси порядка </a:t>
            </a:r>
            <a:r>
              <a:rPr lang="ru-RU" b="1" dirty="0">
                <a:ea typeface="Calibri"/>
              </a:rPr>
              <a:t>20</a:t>
            </a:r>
            <a:r>
              <a:rPr lang="ru-RU" dirty="0">
                <a:ea typeface="Calibri"/>
              </a:rPr>
              <a:t>. Среди них как государственные предприятия («Коммунарка», «Спартак» «Красный пищевик», «</a:t>
            </a:r>
            <a:r>
              <a:rPr lang="ru-RU" dirty="0" err="1">
                <a:ea typeface="Calibri"/>
              </a:rPr>
              <a:t>Слодыч</a:t>
            </a:r>
            <a:r>
              <a:rPr lang="ru-RU" dirty="0">
                <a:ea typeface="Calibri"/>
              </a:rPr>
              <a:t>» и ряд других), так и частные предприятия («Онега», «</a:t>
            </a:r>
            <a:r>
              <a:rPr lang="ru-RU" dirty="0" err="1">
                <a:ea typeface="Calibri"/>
              </a:rPr>
              <a:t>Михаэлла</a:t>
            </a:r>
            <a:r>
              <a:rPr lang="ru-RU" dirty="0">
                <a:ea typeface="Calibri"/>
              </a:rPr>
              <a:t>», «</a:t>
            </a:r>
            <a:r>
              <a:rPr lang="ru-RU" dirty="0" err="1">
                <a:ea typeface="Calibri"/>
              </a:rPr>
              <a:t>Белга-Пром</a:t>
            </a:r>
            <a:r>
              <a:rPr lang="ru-RU" dirty="0">
                <a:ea typeface="Calibri"/>
              </a:rPr>
              <a:t>» и другие).</a:t>
            </a: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Производством </a:t>
            </a:r>
            <a:r>
              <a:rPr lang="ru-RU" b="1" dirty="0">
                <a:solidFill>
                  <a:srgbClr val="C00000"/>
                </a:solidFill>
              </a:rPr>
              <a:t>сахара‐песка</a:t>
            </a:r>
            <a:r>
              <a:rPr lang="ru-RU" dirty="0"/>
              <a:t> в Республике Беларусь занимаются </a:t>
            </a:r>
            <a:r>
              <a:rPr lang="ru-RU" b="1" dirty="0"/>
              <a:t>4</a:t>
            </a:r>
            <a:r>
              <a:rPr lang="ru-RU" dirty="0"/>
              <a:t> </a:t>
            </a:r>
            <a:r>
              <a:rPr lang="ru-RU" b="1" dirty="0"/>
              <a:t>сахарных завода</a:t>
            </a:r>
            <a:r>
              <a:rPr lang="ru-RU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</a:t>
            </a:r>
            <a:r>
              <a:rPr lang="ru-RU" dirty="0" err="1"/>
              <a:t>Городейский</a:t>
            </a:r>
            <a:r>
              <a:rPr lang="ru-RU" dirty="0"/>
              <a:t> сахарный комбинат»,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«Жабинковский сахарный завод»,    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</a:t>
            </a:r>
            <a:r>
              <a:rPr lang="ru-RU" dirty="0" err="1"/>
              <a:t>Скидельский</a:t>
            </a:r>
            <a:r>
              <a:rPr lang="ru-RU" dirty="0"/>
              <a:t> сахарный комбинат»,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«Слуцкий сахарорафинадный комбинат».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Спартак (кондитерская фабри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4" name="AutoShape 4" descr="Рекламные материа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94" y="1872412"/>
            <a:ext cx="4194466" cy="5236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9265CB12-D15E-4D68-AFB5-5B8A563B7927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4B4835-1F71-4F6F-9FD8-9426F2961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255" y="3919178"/>
            <a:ext cx="945803" cy="7516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7E5BAA-0309-4D7E-8D40-644ED54D99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68" y="3919178"/>
            <a:ext cx="1085230" cy="7516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E505D1-8D42-4DA0-BD09-ADE2F5EB19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458" y="3932090"/>
            <a:ext cx="1146282" cy="75163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5E63280-79B7-4A02-B4D8-2CBAFCBE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399" y="3844739"/>
            <a:ext cx="1125639" cy="9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A020252-51E5-4FC4-94CC-F30AB98C9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6697" y="3937869"/>
            <a:ext cx="1476413" cy="5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C13DB-DE5B-4F44-B8CD-45E46F27916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97" y="5329181"/>
            <a:ext cx="1790768" cy="1191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485943" y="2376262"/>
            <a:ext cx="95562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/>
              <a:t>2021 год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2812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025361" y="1587879"/>
            <a:ext cx="991724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700" b="1" dirty="0"/>
              <a:t>Научно-практический центр Национальной академии наук Беларуси по продовольствию </a:t>
            </a:r>
            <a:r>
              <a:rPr lang="ru-RU" sz="1700" dirty="0"/>
              <a:t>(НПЦ по продовольствию) осуществляет научно-методологическое обеспечение и сопровождение развития всей пищевой отрасли, создание инновационных технологий, разнообразной гаммы пищевых продуктов, начиная от детского питания и заканчивая напитками. </a:t>
            </a:r>
          </a:p>
          <a:p>
            <a:pPr algn="just">
              <a:spcAft>
                <a:spcPts val="600"/>
              </a:spcAft>
            </a:pPr>
            <a:r>
              <a:rPr lang="ru-RU" sz="1700" dirty="0"/>
              <a:t>В НПЦ по продовольствию сложилась логически последовательная многоступенчатая система, обеспечивающая достижение качества пищевых продуктов, которая состоит из </a:t>
            </a:r>
            <a:r>
              <a:rPr lang="ru-RU" sz="1700" b="1" dirty="0">
                <a:solidFill>
                  <a:srgbClr val="C00000"/>
                </a:solidFill>
              </a:rPr>
              <a:t>пяти основных блоков</a:t>
            </a:r>
            <a:r>
              <a:rPr lang="ru-RU" sz="1700" dirty="0"/>
              <a:t>.</a:t>
            </a:r>
            <a:endParaRPr lang="be-BY" sz="1700" dirty="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65B14CAC-A122-4772-98EC-F03B0C81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60" y="1720012"/>
            <a:ext cx="16287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C28439E-BA40-4F09-B8DD-F0FF0BFB1907}"/>
              </a:ext>
            </a:extLst>
          </p:cNvPr>
          <p:cNvGrpSpPr/>
          <p:nvPr/>
        </p:nvGrpSpPr>
        <p:grpSpPr>
          <a:xfrm>
            <a:off x="155575" y="3429000"/>
            <a:ext cx="11787030" cy="498231"/>
            <a:chOff x="0" y="0"/>
            <a:chExt cx="11787030" cy="498231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E2CDB21-894A-4477-8F67-4BEBFB5B9D4A}"/>
                </a:ext>
              </a:extLst>
            </p:cNvPr>
            <p:cNvSpPr/>
            <p:nvPr/>
          </p:nvSpPr>
          <p:spPr>
            <a:xfrm>
              <a:off x="0" y="0"/>
              <a:ext cx="11787030" cy="4982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Прямоугольник: скругленные углы 4">
              <a:extLst>
                <a:ext uri="{FF2B5EF4-FFF2-40B4-BE49-F238E27FC236}">
                  <a16:creationId xmlns:a16="http://schemas.microsoft.com/office/drawing/2014/main" id="{282B0EB5-BDBD-4E07-B029-685497B0C1B1}"/>
                </a:ext>
              </a:extLst>
            </p:cNvPr>
            <p:cNvSpPr txBox="1"/>
            <p:nvPr/>
          </p:nvSpPr>
          <p:spPr>
            <a:xfrm>
              <a:off x="797125" y="0"/>
              <a:ext cx="10989904" cy="498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Первый блок </a:t>
              </a:r>
              <a:r>
                <a:rPr lang="ru-RU" sz="1400" dirty="0">
                  <a:solidFill>
                    <a:schemeClr val="tx1"/>
                  </a:solidFill>
                </a:rPr>
                <a:t>– это разработка государственных стандартов и других технических нормативных правовых актов, которая осуществляется </a:t>
              </a:r>
              <a:endParaRPr lang="ru-RU" sz="1400" kern="1200" dirty="0">
                <a:solidFill>
                  <a:schemeClr val="tx1"/>
                </a:solidFill>
              </a:endParaRPr>
            </a:p>
            <a:p>
              <a:pPr marL="0" lvl="0" indent="0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Национальным техническим комитетом по стандартизации</a:t>
              </a:r>
              <a:r>
                <a:rPr lang="ru-RU" sz="1400" kern="1200" dirty="0">
                  <a:solidFill>
                    <a:schemeClr val="tx1"/>
                  </a:solidFill>
                </a:rPr>
                <a:t> (состоит из 10 подкомитетов по всем группам пищевых продуктов). 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CC20E9E-B927-45B0-A496-603D2DFCC525}"/>
              </a:ext>
            </a:extLst>
          </p:cNvPr>
          <p:cNvGrpSpPr/>
          <p:nvPr/>
        </p:nvGrpSpPr>
        <p:grpSpPr>
          <a:xfrm>
            <a:off x="155575" y="3986364"/>
            <a:ext cx="11787030" cy="588803"/>
            <a:chOff x="0" y="647684"/>
            <a:chExt cx="11787030" cy="58880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3EE00712-997C-46D3-95AF-6E3C994A4D66}"/>
                </a:ext>
              </a:extLst>
            </p:cNvPr>
            <p:cNvSpPr/>
            <p:nvPr/>
          </p:nvSpPr>
          <p:spPr>
            <a:xfrm>
              <a:off x="0" y="647684"/>
              <a:ext cx="11787030" cy="58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: скругленные углы 4">
              <a:extLst>
                <a:ext uri="{FF2B5EF4-FFF2-40B4-BE49-F238E27FC236}">
                  <a16:creationId xmlns:a16="http://schemas.microsoft.com/office/drawing/2014/main" id="{3274BFB3-5CB5-4D9B-8DE9-305B7F9D4CF0}"/>
                </a:ext>
              </a:extLst>
            </p:cNvPr>
            <p:cNvSpPr txBox="1"/>
            <p:nvPr/>
          </p:nvSpPr>
          <p:spPr>
            <a:xfrm>
              <a:off x="758806" y="647684"/>
              <a:ext cx="11028223" cy="588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Второй блок – </a:t>
              </a:r>
              <a:r>
                <a:rPr lang="ru-RU" sz="1400" dirty="0">
                  <a:solidFill>
                    <a:schemeClr val="tx1"/>
                  </a:solidFill>
                </a:rPr>
                <a:t>контроль качества сырья и продуктов, который обеспечивается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Республиканским контрольно-испытательным комплексом по качеству и безопасности продуктов питания</a:t>
              </a:r>
              <a:r>
                <a:rPr lang="ru-RU" sz="1400" kern="1200" dirty="0">
                  <a:solidFill>
                    <a:schemeClr val="tx1"/>
                  </a:solidFill>
                </a:rPr>
                <a:t>. Импортная продукция поступает на прилавки отечественных магазинов после контроля качества и безопасности и получения соответствующего протокола испытаний. 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8FD7D0-DC3C-4313-84F3-F7E29DBC5377}"/>
              </a:ext>
            </a:extLst>
          </p:cNvPr>
          <p:cNvGrpSpPr/>
          <p:nvPr/>
        </p:nvGrpSpPr>
        <p:grpSpPr>
          <a:xfrm>
            <a:off x="155575" y="4634300"/>
            <a:ext cx="11787030" cy="459842"/>
            <a:chOff x="0" y="1295369"/>
            <a:chExt cx="11787030" cy="45984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919E3BEF-FC5D-429E-90D1-FAC733456991}"/>
                </a:ext>
              </a:extLst>
            </p:cNvPr>
            <p:cNvSpPr/>
            <p:nvPr/>
          </p:nvSpPr>
          <p:spPr>
            <a:xfrm>
              <a:off x="0" y="1295369"/>
              <a:ext cx="11787030" cy="459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5" name="Прямоугольник: скругленные углы 4">
              <a:extLst>
                <a:ext uri="{FF2B5EF4-FFF2-40B4-BE49-F238E27FC236}">
                  <a16:creationId xmlns:a16="http://schemas.microsoft.com/office/drawing/2014/main" id="{C2AAC801-E6A3-4C1B-B49C-07A93F175C5F}"/>
                </a:ext>
              </a:extLst>
            </p:cNvPr>
            <p:cNvSpPr txBox="1"/>
            <p:nvPr/>
          </p:nvSpPr>
          <p:spPr>
            <a:xfrm>
              <a:off x="797125" y="1295369"/>
              <a:ext cx="10989904" cy="399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just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Третий блок -  прохождение </a:t>
              </a:r>
              <a:r>
                <a:rPr lang="ru-RU" sz="1400" dirty="0">
                  <a:solidFill>
                    <a:schemeClr val="tx1"/>
                  </a:solidFill>
                </a:rPr>
                <a:t>процедуры подтверждения в </a:t>
              </a:r>
              <a:r>
                <a:rPr lang="ru-RU" sz="1400" b="1" dirty="0">
                  <a:solidFill>
                    <a:schemeClr val="tx1"/>
                  </a:solidFill>
                </a:rPr>
                <a:t>органе по сертификации пищевой и парфюмерно-косметической продукции </a:t>
              </a:r>
              <a:r>
                <a:rPr lang="ru-RU" sz="1400" kern="1200" dirty="0">
                  <a:solidFill>
                    <a:schemeClr val="tx1"/>
                  </a:solidFill>
                </a:rPr>
                <a:t>для получения сертификата соответствия или декларации на продукцию. 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7185D06-FEF7-4225-AEBA-4A4DA1C943EA}"/>
              </a:ext>
            </a:extLst>
          </p:cNvPr>
          <p:cNvGrpSpPr/>
          <p:nvPr/>
        </p:nvGrpSpPr>
        <p:grpSpPr>
          <a:xfrm>
            <a:off x="155575" y="5153275"/>
            <a:ext cx="11787030" cy="805980"/>
            <a:chOff x="0" y="1943052"/>
            <a:chExt cx="11787030" cy="80598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90853BE5-F8DB-4DB8-83E3-5E8146A84EFF}"/>
                </a:ext>
              </a:extLst>
            </p:cNvPr>
            <p:cNvSpPr/>
            <p:nvPr/>
          </p:nvSpPr>
          <p:spPr>
            <a:xfrm>
              <a:off x="0" y="1943052"/>
              <a:ext cx="11787030" cy="7629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: скругленные углы 4">
              <a:extLst>
                <a:ext uri="{FF2B5EF4-FFF2-40B4-BE49-F238E27FC236}">
                  <a16:creationId xmlns:a16="http://schemas.microsoft.com/office/drawing/2014/main" id="{0DC17037-1802-4FB5-9034-A793124D637D}"/>
                </a:ext>
              </a:extLst>
            </p:cNvPr>
            <p:cNvSpPr txBox="1"/>
            <p:nvPr/>
          </p:nvSpPr>
          <p:spPr>
            <a:xfrm>
              <a:off x="782252" y="1943052"/>
              <a:ext cx="11004778" cy="805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just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Четвертый блок –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система</a:t>
              </a:r>
              <a:r>
                <a:rPr lang="ru-RU" sz="1400" kern="1200" dirty="0">
                  <a:solidFill>
                    <a:schemeClr val="tx1"/>
                  </a:solidFill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</a:rPr>
                <a:t>центральных дегустационных комиссий, </a:t>
              </a:r>
              <a:r>
                <a:rPr lang="ru-RU" sz="1400" dirty="0">
                  <a:solidFill>
                    <a:schemeClr val="tx1"/>
                  </a:solidFill>
                </a:rPr>
                <a:t>которая была создана на базе Центра, у</a:t>
              </a:r>
              <a:r>
                <a:rPr lang="ru-RU" sz="1400" kern="1200" dirty="0">
                  <a:solidFill>
                    <a:schemeClr val="tx1"/>
                  </a:solidFill>
                </a:rPr>
                <a:t>читывая особую значимость для пищевых продуктов такого комплексного показателя, как </a:t>
              </a:r>
              <a:r>
                <a:rPr lang="ru-RU" sz="1400" i="1" kern="1200" dirty="0">
                  <a:solidFill>
                    <a:schemeClr val="tx1"/>
                  </a:solidFill>
                </a:rPr>
                <a:t>органолептические показатели</a:t>
              </a:r>
              <a:r>
                <a:rPr lang="ru-RU" sz="1400" kern="1200" dirty="0">
                  <a:solidFill>
                    <a:schemeClr val="tx1"/>
                  </a:solidFill>
                </a:rPr>
                <a:t>. Таким образом, осуществляется не просто контроль работы изготовителей, но и ведется совместная работа над повышением качества и конкурентоспособности отечественных пищевых продуктов.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1FAECCA-7995-4276-8AF0-715CD7C64E7B}"/>
              </a:ext>
            </a:extLst>
          </p:cNvPr>
          <p:cNvGrpSpPr/>
          <p:nvPr/>
        </p:nvGrpSpPr>
        <p:grpSpPr>
          <a:xfrm>
            <a:off x="155575" y="6018388"/>
            <a:ext cx="11787030" cy="588803"/>
            <a:chOff x="0" y="2590737"/>
            <a:chExt cx="11787030" cy="58880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5A9288E7-D668-4232-9773-004A60B42BAC}"/>
                </a:ext>
              </a:extLst>
            </p:cNvPr>
            <p:cNvSpPr/>
            <p:nvPr/>
          </p:nvSpPr>
          <p:spPr>
            <a:xfrm>
              <a:off x="0" y="2590737"/>
              <a:ext cx="11787030" cy="58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: скругленные углы 4">
              <a:extLst>
                <a:ext uri="{FF2B5EF4-FFF2-40B4-BE49-F238E27FC236}">
                  <a16:creationId xmlns:a16="http://schemas.microsoft.com/office/drawing/2014/main" id="{B1E13C40-4CCE-42BD-B4D6-23B58406FF8A}"/>
                </a:ext>
              </a:extLst>
            </p:cNvPr>
            <p:cNvSpPr txBox="1"/>
            <p:nvPr/>
          </p:nvSpPr>
          <p:spPr>
            <a:xfrm>
              <a:off x="782252" y="2590737"/>
              <a:ext cx="11004778" cy="588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just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Пятый блок системы –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мониторинг пищевой продукции по качеству и безопасности</a:t>
              </a:r>
              <a:r>
                <a:rPr lang="ru-RU" sz="1400" kern="1200" dirty="0">
                  <a:solidFill>
                    <a:schemeClr val="tx1"/>
                  </a:solidFill>
                </a:rPr>
                <a:t>. Прежде всего, это Дни качества, в рамках которых производители могут представить на конкурс свою продукты питания, специалисты – ознакомиться с новыми технологиями и методами исследований, получить дополнительную информацию по каждому направлению пищевых продуктов. </a:t>
              </a: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911C13EE-B7E5-4FC7-9A8E-9C4F7AE8F22B}"/>
              </a:ext>
            </a:extLst>
          </p:cNvPr>
          <p:cNvSpPr/>
          <p:nvPr/>
        </p:nvSpPr>
        <p:spPr>
          <a:xfrm>
            <a:off x="442479" y="3449515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D1DBFA85-89DD-4151-BCB9-1DBF5911E54B}"/>
              </a:ext>
            </a:extLst>
          </p:cNvPr>
          <p:cNvSpPr/>
          <p:nvPr/>
        </p:nvSpPr>
        <p:spPr>
          <a:xfrm>
            <a:off x="442479" y="4052165"/>
            <a:ext cx="457200" cy="457200"/>
          </a:xfrm>
          <a:prstGeom prst="ellips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FE713D3-34BB-4425-8A72-83E0019B8366}"/>
              </a:ext>
            </a:extLst>
          </p:cNvPr>
          <p:cNvSpPr/>
          <p:nvPr/>
        </p:nvSpPr>
        <p:spPr>
          <a:xfrm>
            <a:off x="442479" y="4635621"/>
            <a:ext cx="457200" cy="457200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E982162-CFAA-42D4-9826-0ACBF18FA4C1}"/>
              </a:ext>
            </a:extLst>
          </p:cNvPr>
          <p:cNvSpPr/>
          <p:nvPr/>
        </p:nvSpPr>
        <p:spPr>
          <a:xfrm>
            <a:off x="442479" y="5327665"/>
            <a:ext cx="457200" cy="457200"/>
          </a:xfrm>
          <a:prstGeom prst="ellipse">
            <a:avLst/>
          </a:prstGeom>
          <a:ln w="38100">
            <a:solidFill>
              <a:srgbClr val="004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AABB1276-DA2F-4779-AD74-87091AC307AF}"/>
              </a:ext>
            </a:extLst>
          </p:cNvPr>
          <p:cNvSpPr/>
          <p:nvPr/>
        </p:nvSpPr>
        <p:spPr>
          <a:xfrm>
            <a:off x="442479" y="6084189"/>
            <a:ext cx="457200" cy="457200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C3420128-E916-4229-B98A-CD7456DCC793}"/>
              </a:ext>
            </a:extLst>
          </p:cNvPr>
          <p:cNvSpPr/>
          <p:nvPr/>
        </p:nvSpPr>
        <p:spPr>
          <a:xfrm>
            <a:off x="11877" y="3662372"/>
            <a:ext cx="377581" cy="2621197"/>
          </a:xfrm>
          <a:prstGeom prst="downArrow">
            <a:avLst>
              <a:gd name="adj1" fmla="val 43791"/>
              <a:gd name="adj2" fmla="val 99676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9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1846</Words>
  <Application>Microsoft Office PowerPoint</Application>
  <PresentationFormat>Широкоэкранный</PresentationFormat>
  <Paragraphs>121</Paragraphs>
  <Slides>12</Slides>
  <Notes>12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Black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Андрей Прошкин</cp:lastModifiedBy>
  <cp:revision>537</cp:revision>
  <cp:lastPrinted>2018-12-07T06:48:34Z</cp:lastPrinted>
  <dcterms:created xsi:type="dcterms:W3CDTF">2018-12-03T10:14:15Z</dcterms:created>
  <dcterms:modified xsi:type="dcterms:W3CDTF">2022-05-18T09:30:42Z</dcterms:modified>
</cp:coreProperties>
</file>