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09" r:id="rId2"/>
    <p:sldId id="313" r:id="rId3"/>
    <p:sldId id="344" r:id="rId4"/>
    <p:sldId id="345" r:id="rId5"/>
    <p:sldId id="347" r:id="rId6"/>
    <p:sldId id="352" r:id="rId7"/>
    <p:sldId id="349" r:id="rId8"/>
    <p:sldId id="350" r:id="rId9"/>
    <p:sldId id="353" r:id="rId10"/>
    <p:sldId id="354" r:id="rId11"/>
  </p:sldIdLst>
  <p:sldSz cx="12192000" cy="685800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DCE4F0"/>
    <a:srgbClr val="A6B9D8"/>
    <a:srgbClr val="F4D404"/>
    <a:srgbClr val="AC5C9C"/>
    <a:srgbClr val="FCFC9C"/>
    <a:srgbClr val="841C2C"/>
    <a:srgbClr val="EC9C04"/>
    <a:srgbClr val="046CB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2" autoAdjust="0"/>
    <p:restoredTop sz="95171" autoAdjust="0"/>
  </p:normalViewPr>
  <p:slideViewPr>
    <p:cSldViewPr snapToGrid="0">
      <p:cViewPr varScale="1">
        <p:scale>
          <a:sx n="58" d="100"/>
          <a:sy n="58" d="100"/>
        </p:scale>
        <p:origin x="127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22.03.2022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941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445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736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microsoft.com/office/2007/relationships/hdphoto" Target="../media/hdphoto14.wdp"/><Relationship Id="rId12" Type="http://schemas.openxmlformats.org/officeDocument/2006/relationships/hyperlink" Target="https://rcek.by/respublikanskij-konkurs-po-blagoustrojstvu-i-ozeleneniyu-territorij-ukrasim-belarus-tsvetami-2/" TargetMode="Externa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6" Type="http://schemas.microsoft.com/office/2007/relationships/hdphoto" Target="../media/hdphoto15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hyperlink" Target="http://ploggingby.tilda.ws/" TargetMode="External"/><Relationship Id="rId15" Type="http://schemas.openxmlformats.org/officeDocument/2006/relationships/image" Target="../media/image28.png"/><Relationship Id="rId10" Type="http://schemas.openxmlformats.org/officeDocument/2006/relationships/hyperlink" Target="https://rcek.by/usloviya-provedeniya-respublikanskogo-konkursa-videoreportazhej-minuta-dlya-budushhego/" TargetMode="External"/><Relationship Id="rId4" Type="http://schemas.microsoft.com/office/2007/relationships/hdphoto" Target="../media/hdphoto13.wdp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youtu.be/4UMdHUrSEX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drive.google.com/file/d/1i59aPjsnVrIcMYrG84ZxdoiQvBsVLVGL/view?usp=sharing" TargetMode="External"/><Relationship Id="rId7" Type="http://schemas.openxmlformats.org/officeDocument/2006/relationships/hyperlink" Target="https://youtu.be/g9iAUYv-m1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6.xml"/><Relationship Id="rId5" Type="http://schemas.openxmlformats.org/officeDocument/2006/relationships/image" Target="../media/image9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slide" Target="slide7.xml"/><Relationship Id="rId10" Type="http://schemas.openxmlformats.org/officeDocument/2006/relationships/slide" Target="slide5.xml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.tvr.by/upload/video/28032102_(4).mp4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microsoft.com/office/2007/relationships/hdphoto" Target="../media/hdphoto12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microsoft.com/office/2007/relationships/hdphoto" Target="../media/hdphoto14.wdp"/><Relationship Id="rId12" Type="http://schemas.openxmlformats.org/officeDocument/2006/relationships/hyperlink" Target="https://rcek.by/usloviya-provedeniya-respublikanskogo-konkursa-videoreportazhej-minuta-dlya-budushheg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11" Type="http://schemas.openxmlformats.org/officeDocument/2006/relationships/image" Target="../media/image11.png"/><Relationship Id="rId5" Type="http://schemas.openxmlformats.org/officeDocument/2006/relationships/hyperlink" Target="http://ploggingby.tilda.ws/" TargetMode="External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4" Type="http://schemas.microsoft.com/office/2007/relationships/hdphoto" Target="../media/hdphoto13.wdp"/><Relationship Id="rId9" Type="http://schemas.openxmlformats.org/officeDocument/2006/relationships/slide" Target="slide10.xml"/><Relationship Id="rId14" Type="http://schemas.openxmlformats.org/officeDocument/2006/relationships/hyperlink" Target="https://rcek.by/usloviya-provedeniy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Март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79412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Чистая окружающая среда – ключ к здоровой жизни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600" b="1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1" dirty="0">
                <a:latin typeface="Arial"/>
                <a:ea typeface="Arial"/>
                <a:cs typeface="Arial"/>
                <a:sym typeface="Arial"/>
              </a:rPr>
              <a:t>о сохранении биоразнообразия, достижениях в области сохранения экологически чистой окружающей среды)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532432" y="1291314"/>
            <a:ext cx="517370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dirty="0"/>
              <a:t>С целью воспитания у учащихся ценностного отношения к природному наследию в 2022 году проводится </a:t>
            </a:r>
            <a:r>
              <a:rPr lang="ru-RU" sz="1700" b="1" dirty="0"/>
              <a:t>республиканский конкурс видеорепортажей «Минута для будущего»:</a:t>
            </a:r>
            <a:endParaRPr lang="ru-RU" sz="1700" dirty="0"/>
          </a:p>
          <a:p>
            <a:pPr marL="285750" indent="-2857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учащиеся в возрасте 10-17 лет;</a:t>
            </a:r>
          </a:p>
          <a:p>
            <a:pPr marL="285750" indent="-2857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 две номинации: </a:t>
            </a:r>
            <a:r>
              <a:rPr lang="ru-RU" sz="1700" i="1" dirty="0"/>
              <a:t>«Мир природы». «Зеленые привычки».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62404" y="3890955"/>
            <a:ext cx="44892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700" dirty="0"/>
              <a:t>В Беларуси с </a:t>
            </a:r>
            <a:r>
              <a:rPr lang="ru-RU" sz="1700" b="1" dirty="0"/>
              <a:t>15 по 23 мая 2021 года </a:t>
            </a:r>
            <a:r>
              <a:rPr lang="ru-RU" sz="1700" dirty="0"/>
              <a:t>проведен первый </a:t>
            </a:r>
            <a:r>
              <a:rPr lang="ru-RU" sz="1700" b="1" dirty="0" err="1">
                <a:solidFill>
                  <a:srgbClr val="C00000"/>
                </a:solidFill>
              </a:rPr>
              <a:t>плоггинг</a:t>
            </a:r>
            <a:r>
              <a:rPr lang="ru-RU" sz="1700" b="1" dirty="0">
                <a:solidFill>
                  <a:srgbClr val="C00000"/>
                </a:solidFill>
              </a:rPr>
              <a:t>-тур</a:t>
            </a:r>
            <a:r>
              <a:rPr lang="ru-RU" sz="1700" dirty="0"/>
              <a:t>, где участники устроили забеги в разных участках областных городов и Минске, во время которых собирали мусор.</a:t>
            </a:r>
          </a:p>
          <a:p>
            <a:pPr algn="just">
              <a:spcAft>
                <a:spcPts val="1200"/>
              </a:spcAft>
            </a:pPr>
            <a:r>
              <a:rPr lang="ru-RU" sz="1600" b="1" i="1" dirty="0" err="1"/>
              <a:t>Плоггинг</a:t>
            </a:r>
            <a:r>
              <a:rPr lang="ru-RU" sz="1600" i="1" dirty="0"/>
              <a:t> — </a:t>
            </a:r>
            <a:r>
              <a:rPr lang="ru-RU" sz="1600" i="1" dirty="0" err="1"/>
              <a:t>plocka</a:t>
            </a:r>
            <a:r>
              <a:rPr lang="ru-RU" sz="1600" i="1" dirty="0"/>
              <a:t> </a:t>
            </a:r>
            <a:r>
              <a:rPr lang="ru-RU" sz="1600" i="1" dirty="0" err="1"/>
              <a:t>upp</a:t>
            </a:r>
            <a:r>
              <a:rPr lang="ru-RU" sz="1600" i="1" dirty="0"/>
              <a:t> (на шведском) — «забирать», и </a:t>
            </a:r>
            <a:r>
              <a:rPr lang="ru-RU" sz="1600" i="1" dirty="0" err="1"/>
              <a:t>jogging</a:t>
            </a:r>
            <a:r>
              <a:rPr lang="ru-RU" sz="1600" i="1" dirty="0"/>
              <a:t> — «бег трусцой».</a:t>
            </a:r>
          </a:p>
        </p:txBody>
      </p:sp>
      <p:sp>
        <p:nvSpPr>
          <p:cNvPr id="5" name="AutoShape 2" descr="Республиканская школа актива юных лесово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7" y="1383363"/>
            <a:ext cx="4337331" cy="24229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5108561" y="3368806"/>
            <a:ext cx="683404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BF6858F-45D0-4648-AB14-93A09193073E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9">
            <a:extLst>
              <a:ext uri="{FF2B5EF4-FFF2-40B4-BE49-F238E27FC236}">
                <a16:creationId xmlns:a16="http://schemas.microsoft.com/office/drawing/2014/main" id="{47825ACF-BA8B-4F55-9F9D-B05D00271FEE}"/>
              </a:ext>
            </a:extLst>
          </p:cNvPr>
          <p:cNvSpPr txBox="1">
            <a:spLocks/>
          </p:cNvSpPr>
          <p:nvPr/>
        </p:nvSpPr>
        <p:spPr>
          <a:xfrm>
            <a:off x="514707" y="503919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Земля — наш дом, пусть будет чисто и уютно в нем</a:t>
            </a:r>
          </a:p>
        </p:txBody>
      </p:sp>
      <p:pic>
        <p:nvPicPr>
          <p:cNvPr id="17" name="Picture 2" descr="Company">
            <a:hlinkClick r:id="rId5"/>
            <a:extLst>
              <a:ext uri="{FF2B5EF4-FFF2-40B4-BE49-F238E27FC236}">
                <a16:creationId xmlns:a16="http://schemas.microsoft.com/office/drawing/2014/main" id="{5A05CE9F-3523-4B10-8CE2-A6600E7E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34" y="5702478"/>
            <a:ext cx="855548" cy="8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65EA81-8390-4706-A765-757112D589B3}"/>
              </a:ext>
            </a:extLst>
          </p:cNvPr>
          <p:cNvSpPr txBox="1"/>
          <p:nvPr/>
        </p:nvSpPr>
        <p:spPr>
          <a:xfrm>
            <a:off x="1175723" y="5906602"/>
            <a:ext cx="178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9ABD7-7BBB-4C19-A04D-F9E61497473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808" y="2665307"/>
            <a:ext cx="431280" cy="4277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98A4A8-0BA4-4DA8-A870-16A5D69199F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920" y="2690041"/>
            <a:ext cx="408149" cy="4081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F621535-BF1A-41BF-91AB-32A9FBF454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136" y="4909244"/>
            <a:ext cx="431280" cy="4277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91F19A-EC5D-45A4-AF2F-2B2A6805A4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248" y="4933978"/>
            <a:ext cx="408149" cy="408149"/>
          </a:xfrm>
          <a:prstGeom prst="rect">
            <a:avLst/>
          </a:prstGeom>
        </p:spPr>
      </p:pic>
      <p:pic>
        <p:nvPicPr>
          <p:cNvPr id="3074" name="Picture 2">
            <a:hlinkClick r:id="rId10"/>
            <a:extLst>
              <a:ext uri="{FF2B5EF4-FFF2-40B4-BE49-F238E27FC236}">
                <a16:creationId xmlns:a16="http://schemas.microsoft.com/office/drawing/2014/main" id="{76D9DF6B-BB15-47F8-A966-387E7EB6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769" y="1428933"/>
            <a:ext cx="1110637" cy="11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hlinkClick r:id="rId12"/>
            <a:extLst>
              <a:ext uri="{FF2B5EF4-FFF2-40B4-BE49-F238E27FC236}">
                <a16:creationId xmlns:a16="http://schemas.microsoft.com/office/drawing/2014/main" id="{AB6CB14E-F051-4300-8D34-6649B356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601" y="3583706"/>
            <a:ext cx="1110638" cy="11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B4A01D-D272-43C8-8C6E-3EF20A475BF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20" y="5884672"/>
            <a:ext cx="491160" cy="49116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765E0A8-87F8-47D4-BA99-C48E5A2A7C8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532" y="5726033"/>
            <a:ext cx="1931881" cy="8084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1AAED5F-A682-43A3-83EB-3F57E4B4D56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58" y="3485532"/>
            <a:ext cx="6477880" cy="27108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946" y="3713532"/>
            <a:ext cx="51752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32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362094" y="1886609"/>
            <a:ext cx="5580511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На здоровье и благополучие человека все больше воздействует изменение климата, а также другие </a:t>
            </a:r>
            <a:r>
              <a:rPr lang="ru-RU" b="1" dirty="0"/>
              <a:t>глобальные изменения окружающей среды</a:t>
            </a:r>
            <a:r>
              <a:rPr lang="ru-RU" dirty="0"/>
              <a:t>, в частности, утрата </a:t>
            </a:r>
            <a:r>
              <a:rPr lang="ru-RU" b="1" dirty="0"/>
              <a:t>биоразнообразия</a:t>
            </a:r>
            <a:r>
              <a:rPr lang="ru-RU" dirty="0"/>
              <a:t>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Быстрая утрата биоразнообразия и стабильности экосистем препятствует обеспечению продовольственной безопасности и безопасности водоснабжения, защите от экстремальных погодных явлений и открытию новых лекарственных средств.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Во многих районах изменение климата повышает частоту и интенсивность периодов аномальной жары, засухи, сильных дождей и мощных циклонов, меняя динамику передачи болезней водного и пищевого происхождения и порождая серьезные последствия для здоровья.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41434" y="5161163"/>
            <a:ext cx="558051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Сохранение благоприятной окружающей среды и рациональное использование природных ресурсов </a:t>
            </a:r>
            <a:r>
              <a:rPr lang="ru-RU" dirty="0"/>
              <a:t>для удовлетворения потребностей ныне живущих и будущих поколений — высший приоритет Национальной стратегии устойчивого социально-экономического развития Республики Беларусь.</a:t>
            </a:r>
          </a:p>
        </p:txBody>
      </p:sp>
      <p:pic>
        <p:nvPicPr>
          <p:cNvPr id="1026" name="Picture 2" descr="https://www.belta.by/uploads/lotus/presscenter/answers/000093_65B0F729D19A57F14325857E002D9E88_8613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35" y="1988988"/>
            <a:ext cx="5508277" cy="312768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7185089" y="1888259"/>
            <a:ext cx="4543797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/>
              <a:t>Законодательство республики Беларусь </a:t>
            </a:r>
            <a:br>
              <a:rPr lang="ru-RU" b="1" dirty="0"/>
            </a:br>
            <a:r>
              <a:rPr lang="ru-RU" b="1" dirty="0"/>
              <a:t>в области охраны окружающей среды: 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Национальная стратегия устойчивого социально-экономического развития Беларуси на период до 2030 года; 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Стратегия в области охраны окружающей среды на период до 2025 года;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отраслевые природоохранные стратегии; 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Национальный план действий по сохранению и устойчивому использованию биологического разнообразия на 2021-2025 годы;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Национальный план действий по развитию «зеленой» экономики в Республике Беларусь на 2021–2025 годы.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41433" y="1873792"/>
            <a:ext cx="64192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Проводимая в настоящее время </a:t>
            </a:r>
            <a:r>
              <a:rPr lang="ru-RU" b="1" dirty="0">
                <a:solidFill>
                  <a:srgbClr val="C00000"/>
                </a:solidFill>
              </a:rPr>
              <a:t>экологическая политика</a:t>
            </a:r>
            <a:r>
              <a:rPr lang="ru-RU" b="1" dirty="0"/>
              <a:t> </a:t>
            </a:r>
            <a:r>
              <a:rPr lang="ru-RU" dirty="0"/>
              <a:t>предусматривает </a:t>
            </a:r>
            <a:r>
              <a:rPr lang="ru-RU" b="1" dirty="0"/>
              <a:t>снижение негативного воздействия на окружающую среду и улучшение ее качественного состояния</a:t>
            </a:r>
            <a:r>
              <a:rPr lang="ru-RU" dirty="0"/>
              <a:t> на основе последовательного осуществления: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структурной перестройки экономики;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совершенствования технологического уровня производства, включающего ресурсосбережение, применение малоотходных и безотходных технологий и производств;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сокращение объемов выбросов и сбросов загрязняющих веществ в окружающую среду;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утилизацию и переработку отходов;</a:t>
            </a:r>
          </a:p>
          <a:p>
            <a:pPr marL="285750" indent="-285750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/>
              <a:t>сохранение биоразнообразия, расширение </a:t>
            </a:r>
            <a:br>
              <a:rPr lang="ru-RU" dirty="0"/>
            </a:br>
            <a:r>
              <a:rPr lang="ru-RU" dirty="0"/>
              <a:t>сети особо охраняемых территорий.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00" y="5173262"/>
            <a:ext cx="447209" cy="443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3967525" y="6327856"/>
            <a:ext cx="3749668" cy="29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«Охраняя родное» (19:50)</a:t>
            </a:r>
            <a:endParaRPr lang="en-US" sz="1600" i="1" dirty="0"/>
          </a:p>
        </p:txBody>
      </p:sp>
      <p:pic>
        <p:nvPicPr>
          <p:cNvPr id="3" name="Рисунок 2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684" y="5136826"/>
            <a:ext cx="1050036" cy="10500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9623" y="5691396"/>
            <a:ext cx="491160" cy="491160"/>
          </a:xfrm>
          <a:prstGeom prst="rect">
            <a:avLst/>
          </a:prstGeom>
        </p:spPr>
      </p:pic>
      <p:sp>
        <p:nvSpPr>
          <p:cNvPr id="16" name="Заголовок 9">
            <a:extLst>
              <a:ext uri="{FF2B5EF4-FFF2-40B4-BE49-F238E27FC236}">
                <a16:creationId xmlns:a16="http://schemas.microsoft.com/office/drawing/2014/main" id="{A293243B-F4AE-4B3E-BA17-35DE5B45FA10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92A27E2-924F-47A4-870C-1BF2F554D002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89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445405" y="1871999"/>
            <a:ext cx="549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На 1 января 2021 года в Беларуси функционировали </a:t>
            </a:r>
            <a:r>
              <a:rPr lang="ru-RU" b="1" dirty="0"/>
              <a:t>1307 </a:t>
            </a:r>
            <a:r>
              <a:rPr lang="ru-RU" dirty="0"/>
              <a:t>особо охраняемых природных территорий на площади 1879,1 тыс. га. В числе таких территорий и объектов – заповедник, </a:t>
            </a:r>
            <a:r>
              <a:rPr lang="ru-RU" b="1" dirty="0"/>
              <a:t>4</a:t>
            </a:r>
            <a:r>
              <a:rPr lang="ru-RU" dirty="0"/>
              <a:t> национальных парка, </a:t>
            </a:r>
            <a:br>
              <a:rPr lang="ru-RU" dirty="0"/>
            </a:br>
            <a:r>
              <a:rPr lang="ru-RU" b="1" dirty="0"/>
              <a:t>381</a:t>
            </a:r>
            <a:r>
              <a:rPr lang="ru-RU" dirty="0"/>
              <a:t> заказник, </a:t>
            </a:r>
            <a:r>
              <a:rPr lang="ru-RU" b="1" dirty="0"/>
              <a:t>921</a:t>
            </a:r>
            <a:r>
              <a:rPr lang="ru-RU" dirty="0"/>
              <a:t> памятник природы. </a:t>
            </a:r>
          </a:p>
          <a:p>
            <a:pPr algn="just">
              <a:spcAft>
                <a:spcPts val="0"/>
              </a:spcAft>
            </a:pPr>
            <a:r>
              <a:rPr lang="ru-RU" dirty="0"/>
              <a:t>Они имеют международное признание, часть национального парка «Беловежская пуща» является объектом Всемирного наследия ЮНЕСКО.</a:t>
            </a:r>
          </a:p>
          <a:p>
            <a:pPr algn="just">
              <a:spcAft>
                <a:spcPts val="0"/>
              </a:spcAft>
            </a:pPr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396830" y="1840347"/>
            <a:ext cx="57871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Главой государства утверждена схема национальной экологической сети для сохранения естественных экосистем, биологического и ландшафтного разнообразия, обеспечения непрерывности среды обитания объектов животного мира. </a:t>
            </a:r>
          </a:p>
          <a:p>
            <a:pPr algn="just">
              <a:spcAft>
                <a:spcPts val="1200"/>
              </a:spcAft>
            </a:pPr>
            <a:endParaRPr lang="ru-RU" sz="1600" dirty="0"/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93" y="3525257"/>
            <a:ext cx="783754" cy="6837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02" y="3820765"/>
            <a:ext cx="432789" cy="4327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403" y="4187259"/>
            <a:ext cx="431280" cy="427716"/>
          </a:xfrm>
          <a:prstGeom prst="rect">
            <a:avLst/>
          </a:prstGeom>
        </p:spPr>
      </p:pic>
      <p:pic>
        <p:nvPicPr>
          <p:cNvPr id="4" name="Рисунок 3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015" y="4265635"/>
            <a:ext cx="937225" cy="937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403" y="4747036"/>
            <a:ext cx="491160" cy="4911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8EE71C-31F3-44E5-9629-7B13187258A2}"/>
              </a:ext>
            </a:extLst>
          </p:cNvPr>
          <p:cNvSpPr txBox="1"/>
          <p:nvPr/>
        </p:nvSpPr>
        <p:spPr>
          <a:xfrm>
            <a:off x="8686572" y="4477161"/>
            <a:ext cx="273454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«Природа Беларуси. Заповедными тропами белорусской земли» (51:39)</a:t>
            </a:r>
            <a:endParaRPr lang="en-US" sz="1600" i="1" dirty="0"/>
          </a:p>
        </p:txBody>
      </p:sp>
      <p:sp>
        <p:nvSpPr>
          <p:cNvPr id="13" name="Заголовок 9">
            <a:extLst>
              <a:ext uri="{FF2B5EF4-FFF2-40B4-BE49-F238E27FC236}">
                <a16:creationId xmlns:a16="http://schemas.microsoft.com/office/drawing/2014/main" id="{4C609593-63E0-4A31-8CB7-C4BA5A6467E5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767ED2C-8EDD-4B0C-8C56-158AB9236B9E}"/>
              </a:ext>
            </a:extLst>
          </p:cNvPr>
          <p:cNvSpPr txBox="1"/>
          <p:nvPr/>
        </p:nvSpPr>
        <p:spPr>
          <a:xfrm>
            <a:off x="396829" y="4496705"/>
            <a:ext cx="57733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600" b="1" i="1" dirty="0"/>
              <a:t>Национальная экологическая сеть </a:t>
            </a:r>
            <a:r>
              <a:rPr lang="ru-RU" sz="1600" dirty="0"/>
              <a:t>— система природно-территориальных комплексов со специальными режимами природопользования, которая обеспечивает естественные процессы движения живых организмов и играет важную роль в поддержании экологического равновесия и обеспечении устойчивого развития территорий (региона, страны, континента), сохранении естественных экологических систем, биологического и ландшафтного разнообразия.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E70D4-5215-4437-8B3A-AAD233EDB51B}"/>
              </a:ext>
            </a:extLst>
          </p:cNvPr>
          <p:cNvSpPr txBox="1"/>
          <p:nvPr/>
        </p:nvSpPr>
        <p:spPr>
          <a:xfrm>
            <a:off x="1762950" y="3402673"/>
            <a:ext cx="44225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/>
              <a:t>Национальная экологическая сеть</a:t>
            </a:r>
            <a:r>
              <a:rPr lang="ru-RU" dirty="0"/>
              <a:t> включает </a:t>
            </a:r>
            <a:r>
              <a:rPr lang="ru-RU" b="1" dirty="0"/>
              <a:t>93 </a:t>
            </a:r>
            <a:r>
              <a:rPr lang="ru-RU" dirty="0"/>
              <a:t>объекта общей площадью 3,37 млн. га (16,2% территории страны).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5E4CD-171E-48CB-9139-212373EC9B89}"/>
              </a:ext>
            </a:extLst>
          </p:cNvPr>
          <p:cNvSpPr txBox="1"/>
          <p:nvPr/>
        </p:nvSpPr>
        <p:spPr>
          <a:xfrm>
            <a:off x="6445405" y="5371796"/>
            <a:ext cx="549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i="1" dirty="0"/>
              <a:t>Особо охраняемые природные территории </a:t>
            </a:r>
            <a:r>
              <a:rPr lang="ru-RU" sz="1600" dirty="0"/>
              <a:t>— часть территории Республики Беларусь с ценными природными комплексами и (или) объектами, в отношении которой установлен особый режим охраны и использования.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AA2354-6D20-4D01-8E0B-015F8C7003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11" y="3307111"/>
            <a:ext cx="431280" cy="42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7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416473" y="1964417"/>
            <a:ext cx="5494131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b="1" dirty="0"/>
              <a:t>Болота</a:t>
            </a:r>
            <a:r>
              <a:rPr lang="ru-RU" sz="1700" dirty="0"/>
              <a:t> — одна из самых сложных экосистем.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Белорусские болота сохраняют около </a:t>
            </a:r>
            <a:r>
              <a:rPr lang="ru-RU" sz="1700" b="1" dirty="0"/>
              <a:t>500 млн. тонн</a:t>
            </a:r>
            <a:r>
              <a:rPr lang="ru-RU" sz="1700" dirty="0"/>
              <a:t> углерода и выделяют в атмосферу </a:t>
            </a:r>
            <a:r>
              <a:rPr lang="ru-RU" sz="1700" b="1" dirty="0"/>
              <a:t>630 тыс. тонн</a:t>
            </a:r>
            <a:r>
              <a:rPr lang="ru-RU" sz="1700" dirty="0"/>
              <a:t> кислорода в год, что способствует сохранению климатического баланса не только на территории нашей страны, но и всей планеты.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Помимо того, что белорусские болота — зеленые «легкие» Европы, это также </a:t>
            </a:r>
            <a:r>
              <a:rPr lang="ru-RU" sz="1700" b="1" dirty="0"/>
              <a:t>природный механизм регулирования грунтовых и поверхностных вод</a:t>
            </a:r>
            <a:r>
              <a:rPr lang="ru-RU" sz="1700" dirty="0"/>
              <a:t>. Стоит осушить их, и земля высыхает, пропадают уникальные виды растений и животных.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Болота Беларуси занимают площадь </a:t>
            </a:r>
            <a:r>
              <a:rPr lang="ru-RU" sz="1700" b="1" dirty="0"/>
              <a:t>1,7 млн. га </a:t>
            </a:r>
            <a:r>
              <a:rPr lang="ru-RU" sz="1700" dirty="0"/>
              <a:t>и очищают атмосферу так же эффективно, как способны очистить </a:t>
            </a:r>
            <a:r>
              <a:rPr lang="ru-RU" sz="1700" b="1" dirty="0"/>
              <a:t>20 млн. га </a:t>
            </a:r>
            <a:r>
              <a:rPr lang="ru-RU" sz="1700" dirty="0"/>
              <a:t>леса.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В отличие от большинства западноевропейских государств в нашей стране сохранились естественно возобновляемые болотные массивы: </a:t>
            </a:r>
            <a:r>
              <a:rPr lang="ru-RU" sz="1700" b="1" dirty="0"/>
              <a:t>1348</a:t>
            </a:r>
            <a:r>
              <a:rPr lang="ru-RU" sz="1700" dirty="0"/>
              <a:t> болот общей площадью около 863 тыс. га.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1628078" y="5215258"/>
            <a:ext cx="4627778" cy="174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dirty="0"/>
              <a:t>Беларусь является одним из мировых лидеров по восстановлению болот. К настоящему моменту в стране уже проведено </a:t>
            </a:r>
            <a:r>
              <a:rPr lang="ru-RU" sz="1700" b="1" dirty="0"/>
              <a:t>повторное заболачивание </a:t>
            </a:r>
            <a:r>
              <a:rPr lang="ru-RU" sz="1700" dirty="0"/>
              <a:t>осушенных торфяников и </a:t>
            </a:r>
            <a:r>
              <a:rPr lang="ru-RU" sz="1700" b="1" dirty="0"/>
              <a:t>восстановление гидрологического режима</a:t>
            </a:r>
            <a:r>
              <a:rPr lang="ru-RU" sz="1700" dirty="0"/>
              <a:t> нарушенных болот на площади более 60 тыс. га.</a:t>
            </a:r>
          </a:p>
        </p:txBody>
      </p:sp>
      <p:pic>
        <p:nvPicPr>
          <p:cNvPr id="6" name="Picture 2" descr="Фото из архи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1" y="1963055"/>
            <a:ext cx="5719927" cy="319527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43" y="5760705"/>
            <a:ext cx="414131" cy="414131"/>
          </a:xfrm>
          <a:prstGeom prst="rect">
            <a:avLst/>
          </a:prstGeom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5086CC4C-EB70-48D3-B16E-DDB9AD3040F8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C82491-2CA8-4AA8-9527-B94E5073F1E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hlinkClick r:id="rId6" action="ppaction://hlinksldjump"/>
            <a:extLst>
              <a:ext uri="{FF2B5EF4-FFF2-40B4-BE49-F238E27FC236}">
                <a16:creationId xmlns:a16="http://schemas.microsoft.com/office/drawing/2014/main" id="{FA867742-4485-4764-8468-6AD7578E3F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886" y="5266311"/>
            <a:ext cx="956357" cy="1381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70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416473" y="1964417"/>
            <a:ext cx="5494131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b="1" dirty="0"/>
              <a:t>Болота</a:t>
            </a:r>
            <a:r>
              <a:rPr lang="ru-RU" sz="1700" dirty="0"/>
              <a:t> — одна из самых сложных экосистем.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Белорусские болота сохраняют около </a:t>
            </a:r>
            <a:r>
              <a:rPr lang="ru-RU" sz="1700" b="1" dirty="0"/>
              <a:t>500 млн тонн</a:t>
            </a:r>
            <a:r>
              <a:rPr lang="ru-RU" sz="1700" dirty="0"/>
              <a:t> углерода и выделяют в атмосферу </a:t>
            </a:r>
            <a:r>
              <a:rPr lang="ru-RU" sz="1700" b="1" dirty="0"/>
              <a:t>630 тыс. тонн</a:t>
            </a:r>
            <a:r>
              <a:rPr lang="ru-RU" sz="1700" dirty="0"/>
              <a:t> кислорода в год, что способствует сохранению климатического баланса не только на территории нашей страны, но и всей планеты.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Помимо того, что белорусские болота — зеленые «легкие» Европы, это также </a:t>
            </a:r>
            <a:r>
              <a:rPr lang="ru-RU" sz="1700" b="1" dirty="0"/>
              <a:t>природный механизм регулирования грунтовых и поверхностных вод</a:t>
            </a:r>
            <a:r>
              <a:rPr lang="ru-RU" sz="1700" dirty="0"/>
              <a:t>. Стоит осушить их, и земля высыхает, пропадают уникальные виды растений и животных.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Болота Беларуси занимают площадь </a:t>
            </a:r>
            <a:r>
              <a:rPr lang="ru-RU" sz="1700" b="1" dirty="0"/>
              <a:t>1,7 млн га </a:t>
            </a:r>
            <a:r>
              <a:rPr lang="ru-RU" sz="1700" dirty="0"/>
              <a:t>и очищают атмосферу так же эффективно, как способны очистить </a:t>
            </a:r>
            <a:r>
              <a:rPr lang="ru-RU" sz="1700" b="1" dirty="0"/>
              <a:t>20 млн га </a:t>
            </a:r>
            <a:r>
              <a:rPr lang="ru-RU" sz="1700" dirty="0"/>
              <a:t>леса.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700" dirty="0"/>
              <a:t>В отличие от большинства западноевропейских государств в нашей стране сохранились естественно возобновляемые болотные массивы: </a:t>
            </a:r>
            <a:r>
              <a:rPr lang="ru-RU" sz="1700" b="1" dirty="0"/>
              <a:t>1348</a:t>
            </a:r>
            <a:r>
              <a:rPr lang="ru-RU" sz="1700" dirty="0"/>
              <a:t> болот общей площадью около 863 тыс. га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936702" y="5215258"/>
            <a:ext cx="5319154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dirty="0"/>
              <a:t>Беларусь является одним из мировых лидеров по восстановлению болот. К настоящему моменту в стране уже проведено повторное заболачивание осушенных торфяников и восстановление гидрологического режима нарушенных болот на площади более 60 тыс. га</a:t>
            </a:r>
          </a:p>
        </p:txBody>
      </p:sp>
      <p:pic>
        <p:nvPicPr>
          <p:cNvPr id="6" name="Picture 2" descr="Фото из архи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01" y="1963055"/>
            <a:ext cx="5719927" cy="319527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96" y="5401368"/>
            <a:ext cx="655306" cy="5716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4" y="6008995"/>
            <a:ext cx="414131" cy="414131"/>
          </a:xfrm>
          <a:prstGeom prst="rect">
            <a:avLst/>
          </a:prstGeom>
        </p:spPr>
      </p:pic>
      <p:sp>
        <p:nvSpPr>
          <p:cNvPr id="11" name="Заголовок 9">
            <a:extLst>
              <a:ext uri="{FF2B5EF4-FFF2-40B4-BE49-F238E27FC236}">
                <a16:creationId xmlns:a16="http://schemas.microsoft.com/office/drawing/2014/main" id="{5086CC4C-EB70-48D3-B16E-DDB9AD3040F8}"/>
              </a:ext>
            </a:extLst>
          </p:cNvPr>
          <p:cNvSpPr txBox="1">
            <a:spLocks/>
          </p:cNvSpPr>
          <p:nvPr/>
        </p:nvSpPr>
        <p:spPr>
          <a:xfrm>
            <a:off x="455201" y="751835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Сохранение благоприятной окружающей среды – приоритет Национальной стратегии устойчивого социально-экономического развития Республики Беларусь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C82491-2CA8-4AA8-9527-B94E5073F1E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4D246F-5F7E-476F-B085-0C474D4BDB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361" y="-14198"/>
            <a:ext cx="4757767" cy="6872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hlinkClick r:id="rId10" action="ppaction://hlinksldjump"/>
            <a:extLst>
              <a:ext uri="{FF2B5EF4-FFF2-40B4-BE49-F238E27FC236}">
                <a16:creationId xmlns:a16="http://schemas.microsoft.com/office/drawing/2014/main" id="{5B62AC41-4EAA-459E-AE95-E3C7A70D32D3}"/>
              </a:ext>
            </a:extLst>
          </p:cNvPr>
          <p:cNvSpPr/>
          <p:nvPr/>
        </p:nvSpPr>
        <p:spPr>
          <a:xfrm>
            <a:off x="0" y="0"/>
            <a:ext cx="12192000" cy="687219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1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514707" y="503919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Земля — наш дом, пусть будет чисто и уютно в нем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240371" y="1524831"/>
            <a:ext cx="354980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dirty="0"/>
              <a:t>С целью расширения и углубления знаний в области лесоведения и лесовосстановления, воспитания у учащихся бережного отношения к лесу и его обитателям, сознательного подхода к восприятию экологических проблем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55202" y="3504086"/>
            <a:ext cx="536920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700" dirty="0"/>
              <a:t>В учреждениях образования осуществляется разнообразная деятельность, которая дает возможность учащимся </a:t>
            </a:r>
            <a:r>
              <a:rPr lang="ru-RU" sz="1700" b="1" dirty="0"/>
              <a:t>овладеть знаниями о связях человека с природой, увидеть экологические проблемы в реальной жизни, научиться простейшим умениям по охране природы</a:t>
            </a:r>
            <a:r>
              <a:rPr lang="ru-RU" sz="1700" i="1" dirty="0"/>
              <a:t>: 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сбор макулатуры, пластиковых крышек, батареек;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проведение субботников по очистке пришкольной территории;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высадка деревьев на территории школы и др.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093" y="1657489"/>
            <a:ext cx="5314536" cy="177151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25179C-596C-4440-A44F-D6E42BA9BAD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5933" y="1640694"/>
            <a:ext cx="1915910" cy="15542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732EB-74BB-4893-99ED-7F6004572946}"/>
              </a:ext>
            </a:extLst>
          </p:cNvPr>
          <p:cNvSpPr/>
          <p:nvPr/>
        </p:nvSpPr>
        <p:spPr>
          <a:xfrm>
            <a:off x="6287992" y="4888302"/>
            <a:ext cx="5606991" cy="176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550" i="1" dirty="0"/>
              <a:t>Учащиеся приобретают навыки проведения фенологических наблюдений за дикорастущими и культурными растениями, выполняют контрольные работы, рефераты, практические работы по гербаризации и определению растений, осуществляют трудовую деятельность по уходу, охране и защите леса, ведут пропагандистскую деятельность по охране и защите леса среди учащихся и населения.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88015AA-BEA0-4F3D-BA63-351F9336374A}"/>
              </a:ext>
            </a:extLst>
          </p:cNvPr>
          <p:cNvSpPr/>
          <p:nvPr/>
        </p:nvSpPr>
        <p:spPr>
          <a:xfrm>
            <a:off x="6240371" y="3334030"/>
            <a:ext cx="570223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dirty="0"/>
              <a:t>в области природопользования, выбору профессии создана </a:t>
            </a:r>
            <a:r>
              <a:rPr lang="ru-RU" sz="1700" b="1" dirty="0"/>
              <a:t>республиканская школа актива юных лесоводов: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2-х годичное обучение;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современный курс по экологии леса;</a:t>
            </a:r>
          </a:p>
          <a:p>
            <a:pPr marL="285750" indent="-285750" algn="just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для учащихся 7-9 классов, членов школьных лесничеств.</a:t>
            </a:r>
          </a:p>
        </p:txBody>
      </p:sp>
    </p:spTree>
    <p:extLst>
      <p:ext uri="{BB962C8B-B14F-4D97-AF65-F5344CB8AC3E}">
        <p14:creationId xmlns:p14="http://schemas.microsoft.com/office/powerpoint/2010/main" val="288416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096000" y="1859339"/>
            <a:ext cx="584660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Целью «Часа Земли» является </a:t>
            </a:r>
            <a:r>
              <a:rPr lang="ru-RU" b="1" dirty="0"/>
              <a:t>привлечение внимания к проблемам окружающей среды, напоминание о разумном потреблении электроэнергии и других ресурсов: воды, газа и тепла. </a:t>
            </a:r>
          </a:p>
          <a:p>
            <a:pPr algn="just">
              <a:spcAft>
                <a:spcPts val="0"/>
              </a:spcAft>
            </a:pPr>
            <a:endParaRPr lang="ru-RU" dirty="0"/>
          </a:p>
          <a:p>
            <a:pPr algn="just">
              <a:spcAft>
                <a:spcPts val="1200"/>
              </a:spcAft>
            </a:pPr>
            <a:r>
              <a:rPr lang="ru-RU" dirty="0"/>
              <a:t>Чтобы поучаствовать в акции, достаточно просто выключить свет и все электроприборы </a:t>
            </a:r>
            <a:r>
              <a:rPr lang="ru-RU" b="1" dirty="0"/>
              <a:t>в половине девятого вечера 26 марта 2022 года на один час.</a:t>
            </a:r>
          </a:p>
          <a:p>
            <a:pPr algn="just">
              <a:spcAft>
                <a:spcPts val="1200"/>
              </a:spcAft>
            </a:pPr>
            <a:r>
              <a:rPr lang="ru-RU" dirty="0"/>
              <a:t>Экономия энергии — это не главная цель акции. Здесь важно единство, которое проявляют люди перед лицом экологических проблем, а также </a:t>
            </a:r>
            <a:r>
              <a:rPr lang="ru-RU" b="1" dirty="0">
                <a:solidFill>
                  <a:srgbClr val="C00000"/>
                </a:solidFill>
              </a:rPr>
              <a:t>готовность каждого сделать свой вклад в благополучие планеты</a:t>
            </a:r>
            <a:r>
              <a:rPr lang="ru-RU" dirty="0"/>
              <a:t>. </a:t>
            </a:r>
            <a:endParaRPr lang="ru-RU" sz="1700" i="1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327477" y="4557674"/>
            <a:ext cx="55082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Республика Беларусь в 2009 году присоединилась к ежегодной международной экологической акции Всемирного фонда дикой природы </a:t>
            </a:r>
            <a:r>
              <a:rPr lang="ru-RU" b="1" dirty="0"/>
              <a:t>«Час Земли»</a:t>
            </a:r>
            <a:r>
              <a:rPr lang="ru-RU" dirty="0"/>
              <a:t>, которая заключается в символическом выключении света и бытовых электроприборов на один час в знак неравнодушия к будущему планеты. Мероприятие проводится по всему миру </a:t>
            </a:r>
            <a:r>
              <a:rPr lang="ru-RU" b="1" dirty="0"/>
              <a:t>в субботу в конце марта</a:t>
            </a:r>
            <a:r>
              <a:rPr lang="ru-RU" dirty="0"/>
              <a:t>. </a:t>
            </a:r>
          </a:p>
        </p:txBody>
      </p:sp>
      <p:sp>
        <p:nvSpPr>
          <p:cNvPr id="5" name="AutoShape 2" descr="Республиканская школа актива юных лесово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2050" name="Picture 2" descr="https://s1.stc.all.kpcdn.net/putevoditel/projectid_346574/images/tild3030-3265-4461-a639-616231383739__earth_hour_60__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039" y="2054448"/>
            <a:ext cx="3462857" cy="236144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8591" y="1420282"/>
            <a:ext cx="2800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400" b="1" dirty="0">
                <a:solidFill>
                  <a:srgbClr val="C00000"/>
                </a:solidFill>
              </a:rPr>
              <a:t>Акция «Час Земли»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ED9C71D-C8BF-4522-9B28-179B752E8778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Проверенный значок календаря, логотип события твердый, Isolat пиктограммы  Иллюстрация штока - иллюстрации насчитывающей день, сеть: 90234676">
            <a:extLst>
              <a:ext uri="{FF2B5EF4-FFF2-40B4-BE49-F238E27FC236}">
                <a16:creationId xmlns:a16="http://schemas.microsoft.com/office/drawing/2014/main" id="{012C09C2-6AEE-4BD7-BDB5-5037BED48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328" y="2003743"/>
            <a:ext cx="640140" cy="6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642D9E-2BD0-45B9-833A-E61EEEB27AA1}"/>
              </a:ext>
            </a:extLst>
          </p:cNvPr>
          <p:cNvSpPr txBox="1"/>
          <p:nvPr/>
        </p:nvSpPr>
        <p:spPr>
          <a:xfrm>
            <a:off x="441434" y="2738158"/>
            <a:ext cx="1799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#ЧАСЗЕМЛИ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26 марта 2022 г. </a:t>
            </a:r>
          </a:p>
          <a:p>
            <a:r>
              <a:rPr lang="ru-RU" b="1" dirty="0"/>
              <a:t>20:30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679697-03D2-4119-84A9-D4E18C7B84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027" y="5535271"/>
            <a:ext cx="431280" cy="42771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4002F-1F61-478C-A088-E925397330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087" y="6024858"/>
            <a:ext cx="491160" cy="4911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22CF7E-D79E-48CD-9E72-57B07E039B8F}"/>
              </a:ext>
            </a:extLst>
          </p:cNvPr>
          <p:cNvSpPr txBox="1"/>
          <p:nvPr/>
        </p:nvSpPr>
        <p:spPr>
          <a:xfrm>
            <a:off x="8117164" y="5680790"/>
            <a:ext cx="3329839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«Беларусь присоединилась к экологической акции "Час Земли"» (2021) </a:t>
            </a:r>
            <a:endParaRPr lang="en-US" sz="1600" i="1" dirty="0"/>
          </a:p>
        </p:txBody>
      </p:sp>
      <p:sp>
        <p:nvSpPr>
          <p:cNvPr id="24" name="Заголовок 9">
            <a:extLst>
              <a:ext uri="{FF2B5EF4-FFF2-40B4-BE49-F238E27FC236}">
                <a16:creationId xmlns:a16="http://schemas.microsoft.com/office/drawing/2014/main" id="{235DE61E-C045-478F-A663-11E1BB00405F}"/>
              </a:ext>
            </a:extLst>
          </p:cNvPr>
          <p:cNvSpPr txBox="1">
            <a:spLocks/>
          </p:cNvSpPr>
          <p:nvPr/>
        </p:nvSpPr>
        <p:spPr>
          <a:xfrm>
            <a:off x="514707" y="503919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Земля — наш дом, пусть будет чисто и уютно в нем</a:t>
            </a:r>
          </a:p>
        </p:txBody>
      </p:sp>
      <p:pic>
        <p:nvPicPr>
          <p:cNvPr id="1030" name="Picture 6">
            <a:hlinkClick r:id="rId8"/>
            <a:extLst>
              <a:ext uri="{FF2B5EF4-FFF2-40B4-BE49-F238E27FC236}">
                <a16:creationId xmlns:a16="http://schemas.microsoft.com/office/drawing/2014/main" id="{565FAD06-312D-48B2-986B-6ABB629E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051" y="5429547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05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6532432" y="1291314"/>
            <a:ext cx="517370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00" dirty="0"/>
              <a:t>С целью воспитания у учащихся ценностного отношения к природному наследию в 2022 году проводится </a:t>
            </a:r>
            <a:r>
              <a:rPr lang="ru-RU" sz="1700" b="1" dirty="0"/>
              <a:t>республиканский конкурс видеорепортажей «Минута для будущего»:</a:t>
            </a:r>
            <a:endParaRPr lang="ru-RU" sz="1700" dirty="0"/>
          </a:p>
          <a:p>
            <a:pPr marL="285750" indent="-2857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учащиеся в возрасте 10–17 лет;</a:t>
            </a:r>
          </a:p>
          <a:p>
            <a:pPr marL="285750" indent="-285750" algn="just">
              <a:spcBef>
                <a:spcPts val="6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/>
              <a:t> две номинации: </a:t>
            </a:r>
            <a:r>
              <a:rPr lang="ru-RU" sz="1700" i="1" dirty="0"/>
              <a:t>«Мир природы». «Зеленые привычки».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462404" y="3890955"/>
            <a:ext cx="448928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700" dirty="0"/>
              <a:t>В Беларуси с </a:t>
            </a:r>
            <a:r>
              <a:rPr lang="ru-RU" sz="1700" b="1" dirty="0"/>
              <a:t>15 по 23 мая 2021 года </a:t>
            </a:r>
            <a:r>
              <a:rPr lang="ru-RU" sz="1700" dirty="0"/>
              <a:t>проведен первый </a:t>
            </a:r>
            <a:r>
              <a:rPr lang="ru-RU" sz="1700" b="1" dirty="0" err="1">
                <a:solidFill>
                  <a:srgbClr val="C00000"/>
                </a:solidFill>
              </a:rPr>
              <a:t>плоггинг</a:t>
            </a:r>
            <a:r>
              <a:rPr lang="ru-RU" sz="1700" b="1" dirty="0">
                <a:solidFill>
                  <a:srgbClr val="C00000"/>
                </a:solidFill>
              </a:rPr>
              <a:t>-тур</a:t>
            </a:r>
            <a:r>
              <a:rPr lang="ru-RU" sz="1700" dirty="0"/>
              <a:t>, где участники устроили забеги в разных участках областных городов и Минске, во время которых собирали мусор.</a:t>
            </a:r>
          </a:p>
          <a:p>
            <a:pPr algn="just">
              <a:spcAft>
                <a:spcPts val="1200"/>
              </a:spcAft>
            </a:pPr>
            <a:r>
              <a:rPr lang="ru-RU" sz="1600" b="1" i="1" dirty="0" err="1"/>
              <a:t>Плоггинг</a:t>
            </a:r>
            <a:r>
              <a:rPr lang="ru-RU" sz="1600" i="1" dirty="0"/>
              <a:t> — </a:t>
            </a:r>
            <a:r>
              <a:rPr lang="ru-RU" sz="1600" i="1" dirty="0" err="1"/>
              <a:t>plocka</a:t>
            </a:r>
            <a:r>
              <a:rPr lang="ru-RU" sz="1600" i="1" dirty="0"/>
              <a:t> </a:t>
            </a:r>
            <a:r>
              <a:rPr lang="ru-RU" sz="1600" i="1" dirty="0" err="1"/>
              <a:t>upp</a:t>
            </a:r>
            <a:r>
              <a:rPr lang="ru-RU" sz="1600" i="1" dirty="0"/>
              <a:t> (на шведском) — «забирать», и </a:t>
            </a:r>
            <a:r>
              <a:rPr lang="ru-RU" sz="1600" i="1" dirty="0" err="1"/>
              <a:t>jogging</a:t>
            </a:r>
            <a:r>
              <a:rPr lang="ru-RU" sz="1600" i="1" dirty="0"/>
              <a:t> — «бег трусцой».</a:t>
            </a:r>
          </a:p>
        </p:txBody>
      </p:sp>
      <p:sp>
        <p:nvSpPr>
          <p:cNvPr id="5" name="AutoShape 2" descr="Республиканская школа актива юных лесовод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67" y="1383363"/>
            <a:ext cx="4337331" cy="242292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5108561" y="3368806"/>
            <a:ext cx="683404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BF6858F-45D0-4648-AB14-93A09193073E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8" cy="129208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9">
            <a:extLst>
              <a:ext uri="{FF2B5EF4-FFF2-40B4-BE49-F238E27FC236}">
                <a16:creationId xmlns:a16="http://schemas.microsoft.com/office/drawing/2014/main" id="{47825ACF-BA8B-4F55-9F9D-B05D00271FEE}"/>
              </a:ext>
            </a:extLst>
          </p:cNvPr>
          <p:cNvSpPr txBox="1">
            <a:spLocks/>
          </p:cNvSpPr>
          <p:nvPr/>
        </p:nvSpPr>
        <p:spPr>
          <a:xfrm>
            <a:off x="514707" y="503919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Земля — наш дом, пусть будет чисто и уютно в нем</a:t>
            </a:r>
          </a:p>
        </p:txBody>
      </p:sp>
      <p:pic>
        <p:nvPicPr>
          <p:cNvPr id="17" name="Picture 2" descr="Company">
            <a:hlinkClick r:id="rId5"/>
            <a:extLst>
              <a:ext uri="{FF2B5EF4-FFF2-40B4-BE49-F238E27FC236}">
                <a16:creationId xmlns:a16="http://schemas.microsoft.com/office/drawing/2014/main" id="{5A05CE9F-3523-4B10-8CE2-A6600E7EE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434" y="5702478"/>
            <a:ext cx="855548" cy="85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65EA81-8390-4706-A765-757112D589B3}"/>
              </a:ext>
            </a:extLst>
          </p:cNvPr>
          <p:cNvSpPr txBox="1"/>
          <p:nvPr/>
        </p:nvSpPr>
        <p:spPr>
          <a:xfrm>
            <a:off x="1175723" y="5906602"/>
            <a:ext cx="178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РЕЗУЛЬТАТЫ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0207CE6-91C5-4083-9F95-929E5B9A5F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520" y="5884672"/>
            <a:ext cx="491160" cy="491160"/>
          </a:xfrm>
          <a:prstGeom prst="rect">
            <a:avLst/>
          </a:prstGeom>
        </p:spPr>
      </p:pic>
      <p:pic>
        <p:nvPicPr>
          <p:cNvPr id="19" name="Рисунок 18">
            <a:hlinkClick r:id="rId9" action="ppaction://hlinksldjump"/>
            <a:extLst>
              <a:ext uri="{FF2B5EF4-FFF2-40B4-BE49-F238E27FC236}">
                <a16:creationId xmlns:a16="http://schemas.microsoft.com/office/drawing/2014/main" id="{70063915-721A-4C60-94C6-E82B33EA236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532" y="5726033"/>
            <a:ext cx="1931881" cy="80843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A9ABD7-7BBB-4C19-A04D-F9E61497473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808" y="2665307"/>
            <a:ext cx="431280" cy="4277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98A4A8-0BA4-4DA8-A870-16A5D69199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920" y="2690041"/>
            <a:ext cx="408149" cy="40814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F621535-BF1A-41BF-91AB-32A9FBF454A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136" y="4909244"/>
            <a:ext cx="431280" cy="4277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391F19A-EC5D-45A4-AF2F-2B2A6805A4D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248" y="4933978"/>
            <a:ext cx="408149" cy="408149"/>
          </a:xfrm>
          <a:prstGeom prst="rect">
            <a:avLst/>
          </a:prstGeom>
        </p:spPr>
      </p:pic>
      <p:pic>
        <p:nvPicPr>
          <p:cNvPr id="3074" name="Picture 2">
            <a:hlinkClick r:id="rId12"/>
            <a:extLst>
              <a:ext uri="{FF2B5EF4-FFF2-40B4-BE49-F238E27FC236}">
                <a16:creationId xmlns:a16="http://schemas.microsoft.com/office/drawing/2014/main" id="{76D9DF6B-BB15-47F8-A966-387E7EB6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769" y="1428933"/>
            <a:ext cx="1110637" cy="11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14"/>
            <a:extLst>
              <a:ext uri="{FF2B5EF4-FFF2-40B4-BE49-F238E27FC236}">
                <a16:creationId xmlns:a16="http://schemas.microsoft.com/office/drawing/2014/main" id="{E28CFE14-5730-4C25-8D3B-2EABD14F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15" y="360273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81801" y="3780800"/>
            <a:ext cx="5072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Учащиеся профессионально-технических и средне-специальный учреждений образования могут принять участие в акциях: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«Час Земли»;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«Птичий дом»;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«Неделя леса – 2022»;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 «</a:t>
            </a:r>
            <a:r>
              <a:rPr lang="ru-RU" dirty="0" err="1"/>
              <a:t>Сцяжынкамі</a:t>
            </a:r>
            <a:r>
              <a:rPr lang="ru-RU" dirty="0"/>
              <a:t> </a:t>
            </a:r>
            <a:r>
              <a:rPr lang="ru-RU" dirty="0" err="1"/>
              <a:t>Бацькаўшчыны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699770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1374</Words>
  <Application>Microsoft Office PowerPoint</Application>
  <PresentationFormat>Широкоэкранный</PresentationFormat>
  <Paragraphs>105</Paragraphs>
  <Slides>10</Slides>
  <Notes>10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Arial</vt:lpstr>
      <vt:lpstr>Arial Black</vt:lpstr>
      <vt:lpstr>Calibri Light</vt:lpstr>
      <vt:lpstr>Wingdings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Соловьёв Александр</cp:lastModifiedBy>
  <cp:revision>434</cp:revision>
  <cp:lastPrinted>2018-12-07T06:48:34Z</cp:lastPrinted>
  <dcterms:created xsi:type="dcterms:W3CDTF">2018-12-03T10:14:15Z</dcterms:created>
  <dcterms:modified xsi:type="dcterms:W3CDTF">2022-03-22T09:53:45Z</dcterms:modified>
</cp:coreProperties>
</file>