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9" r:id="rId2"/>
    <p:sldId id="313" r:id="rId3"/>
    <p:sldId id="300" r:id="rId4"/>
    <p:sldId id="353" r:id="rId5"/>
    <p:sldId id="354" r:id="rId6"/>
    <p:sldId id="355" r:id="rId7"/>
    <p:sldId id="356" r:id="rId8"/>
    <p:sldId id="357" r:id="rId9"/>
    <p:sldId id="358" r:id="rId10"/>
    <p:sldId id="368" r:id="rId11"/>
    <p:sldId id="344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50" r:id="rId20"/>
    <p:sldId id="367" r:id="rId21"/>
    <p:sldId id="366" r:id="rId22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sto MT" panose="02040603050505030304" pitchFamily="18" charset="0"/>
      <p:regular r:id="rId31"/>
      <p:bold r:id="rId32"/>
      <p:italic r:id="rId33"/>
      <p:boldItalic r:id="rId34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C9"/>
    <a:srgbClr val="FFD3C5"/>
    <a:srgbClr val="FF9900"/>
    <a:srgbClr val="FF9933"/>
    <a:srgbClr val="4F81BD"/>
    <a:srgbClr val="DCE4F0"/>
    <a:srgbClr val="A6B9D8"/>
    <a:srgbClr val="F4D404"/>
    <a:srgbClr val="AC5C9C"/>
    <a:srgbClr val="FCF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2" autoAdjust="0"/>
    <p:restoredTop sz="95171" autoAdjust="0"/>
  </p:normalViewPr>
  <p:slideViewPr>
    <p:cSldViewPr snapToGrid="0">
      <p:cViewPr varScale="1">
        <p:scale>
          <a:sx n="76" d="100"/>
          <a:sy n="76" d="100"/>
        </p:scale>
        <p:origin x="59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18.02.2022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342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317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5283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239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9100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4011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31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https://youtu.be/50mA7tNaDcY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microsoft.com/office/2007/relationships/hdphoto" Target="../media/hdphoto11.wdp"/><Relationship Id="rId4" Type="http://schemas.openxmlformats.org/officeDocument/2006/relationships/image" Target="../media/image24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4.xml"/><Relationship Id="rId7" Type="http://schemas.microsoft.com/office/2007/relationships/hdphoto" Target="../media/hdphoto13.wdp"/><Relationship Id="rId2" Type="http://schemas.openxmlformats.org/officeDocument/2006/relationships/slide" Target="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2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8.xml"/><Relationship Id="rId5" Type="http://schemas.microsoft.com/office/2007/relationships/hdphoto" Target="../media/hdphoto15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microsoft.com/office/2007/relationships/hdphoto" Target="../media/hdphoto14.wdp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microsoft.com/office/2007/relationships/hdphoto" Target="../media/hdphoto16.wdp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2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7.wdp"/><Relationship Id="rId7" Type="http://schemas.openxmlformats.org/officeDocument/2006/relationships/image" Target="../media/image35.png"/><Relationship Id="rId12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_V68m_m8kyA" TargetMode="External"/><Relationship Id="rId11" Type="http://schemas.openxmlformats.org/officeDocument/2006/relationships/hyperlink" Target="https://mchs.gov.by/virtualnaya-vystavka/index.html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hyperlink" Target="https://mchs.gov.by/tsentr-bezopasnosti-mchs/o-tsentr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8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hyperlink" Target="https://www.mil.by/ru/education/" TargetMode="Externa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Февраль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На страже национальной безопасности и суверенитета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Вооруженных силах, Пограничной службе, Таможенной службе, МЧС)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21058"/>
            <a:ext cx="9980381" cy="60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Мероприятия военно-патриотической направленности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612" y="933308"/>
            <a:ext cx="2377413" cy="287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7025" y="1523506"/>
            <a:ext cx="2634343" cy="262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6"/>
          <p:cNvSpPr>
            <a:spLocks noChangeArrowheads="1"/>
          </p:cNvSpPr>
          <p:nvPr/>
        </p:nvSpPr>
        <p:spPr bwMode="auto">
          <a:xfrm>
            <a:off x="177845" y="905022"/>
            <a:ext cx="7126469" cy="140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itchFamily="18" charset="0"/>
                <a:cs typeface="Arial" charset="0"/>
              </a:defRPr>
            </a:lvl9pPr>
          </a:lstStyle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шефство над ветеранами;</a:t>
            </a:r>
          </a:p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республиканских  военно-патриотических акциях;</a:t>
            </a:r>
            <a:endParaRPr lang="ru-RU" altLang="ru-RU" sz="1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воспоминаний очевидцев ВОВ и оформление их в альбомы;</a:t>
            </a:r>
          </a:p>
          <a:p>
            <a:pPr algn="just">
              <a:lnSpc>
                <a:spcPct val="107000"/>
              </a:lnSpc>
              <a:buFont typeface="Wingdings" pitchFamily="2" charset="2"/>
              <a:buChar char="q"/>
            </a:pPr>
            <a:r>
              <a:rPr lang="ru-RU" alt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поддержание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надлежащем состоянии воинских захоронений и</a:t>
            </a:r>
          </a:p>
          <a:p>
            <a:pPr marL="0" indent="0" algn="just">
              <a:lnSpc>
                <a:spcPct val="107000"/>
              </a:lnSpc>
            </a:pP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памятников и др.</a:t>
            </a:r>
          </a:p>
        </p:txBody>
      </p:sp>
      <p:pic>
        <p:nvPicPr>
          <p:cNvPr id="17" name="Picture 2" descr="https://mogilevnews.by/sites/default/files/styles/image_article/public/main_foto/b602608f20a82b3733e111c8b4a07552.jpg?itok=Y7kyOaD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3036" y="4386674"/>
            <a:ext cx="2776747" cy="193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blo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845" y="2578172"/>
            <a:ext cx="2504877" cy="1934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4" descr="D:\Карпуть\Презентации\Коллегия ноябрь 2021\мга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4" y="2487017"/>
            <a:ext cx="4059237" cy="26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C:\Users\1\Desktop\669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414" y="4270277"/>
            <a:ext cx="3255093" cy="247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0" descr="C:\Users\1\Desktop\1dWbePgAzA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283" y="4386673"/>
            <a:ext cx="3608664" cy="2362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1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076" y="4169298"/>
            <a:ext cx="6037554" cy="107247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dirty="0"/>
              <a:t>Сухопутный участок Государственной границы Беларуси – </a:t>
            </a:r>
            <a:br>
              <a:rPr lang="ru-RU" sz="1800" dirty="0"/>
            </a:br>
            <a:r>
              <a:rPr lang="ru-RU" sz="1800" b="1" dirty="0"/>
              <a:t>2 277,7 км</a:t>
            </a:r>
            <a:r>
              <a:rPr lang="ru-RU" sz="1800" dirty="0"/>
              <a:t>, водный – около </a:t>
            </a:r>
            <a:r>
              <a:rPr lang="ru-RU" sz="1800" b="1" dirty="0"/>
              <a:t>1 339,8 км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Охраняемый участок – </a:t>
            </a:r>
            <a:r>
              <a:rPr lang="ru-RU" sz="1800" b="1" dirty="0"/>
              <a:t>2 334,5 км</a:t>
            </a:r>
            <a:r>
              <a:rPr lang="ru-RU" sz="1800" dirty="0"/>
              <a:t>, в том числе водный – </a:t>
            </a:r>
            <a:r>
              <a:rPr lang="ru-RU" sz="1800" b="1" dirty="0"/>
              <a:t>944,8 км</a:t>
            </a:r>
            <a:r>
              <a:rPr lang="ru-RU" sz="1800" dirty="0"/>
              <a:t>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/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526157" y="1568395"/>
            <a:ext cx="6281530" cy="4792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ru-RU" sz="1800" dirty="0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Текст 11">
            <a:extLst>
              <a:ext uri="{FF2B5EF4-FFF2-40B4-BE49-F238E27FC236}">
                <a16:creationId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6810843" y="1772975"/>
            <a:ext cx="5131762" cy="914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1800"/>
              </a:spcAft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органов пограничной службы:</a:t>
            </a:r>
          </a:p>
        </p:txBody>
      </p:sp>
      <p:pic>
        <p:nvPicPr>
          <p:cNvPr id="11" name="Рисунок 10">
            <a:hlinkClick r:id="rId2"/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82" y="5432834"/>
            <a:ext cx="563630" cy="558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2568108" y="5647181"/>
            <a:ext cx="2734548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Белорусская граница. </a:t>
            </a:r>
          </a:p>
          <a:p>
            <a:pPr>
              <a:lnSpc>
                <a:spcPct val="80000"/>
              </a:lnSpc>
            </a:pPr>
            <a:r>
              <a:rPr lang="ru-RU" sz="1600" i="1" dirty="0"/>
              <a:t>Фильм первый «Пограничные сутки» (13:44)</a:t>
            </a:r>
            <a:endParaRPr lang="en-US" sz="1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98" t="2061" r="2362" b="1936"/>
          <a:stretch/>
        </p:blipFill>
        <p:spPr>
          <a:xfrm>
            <a:off x="1281812" y="1425166"/>
            <a:ext cx="3604581" cy="2744132"/>
          </a:xfrm>
          <a:prstGeom prst="rect">
            <a:avLst/>
          </a:prstGeom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0616BE-1DCC-47B8-B004-F040718E2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415" y="6089738"/>
            <a:ext cx="336088" cy="336088"/>
          </a:xfrm>
          <a:prstGeom prst="rect">
            <a:avLst/>
          </a:prstGeom>
        </p:spPr>
      </p:pic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E733C114-EBFA-495F-8C0D-BBFA20A73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4320" y="535816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07C71B-3DFE-4EB5-8ED9-107247D836A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58" y="1616223"/>
            <a:ext cx="1240546" cy="1440634"/>
          </a:xfrm>
          <a:prstGeom prst="rect">
            <a:avLst/>
          </a:prstGeom>
        </p:spPr>
      </p:pic>
      <p:sp>
        <p:nvSpPr>
          <p:cNvPr id="18" name="Текст 11">
            <a:extLst>
              <a:ext uri="{FF2B5EF4-FFF2-40B4-BE49-F238E27FC236}">
                <a16:creationId xmlns:a16="http://schemas.microsoft.com/office/drawing/2014/main" id="{EDE94CA7-E2ED-4F1E-88F6-3A56ECBC766A}"/>
              </a:ext>
            </a:extLst>
          </p:cNvPr>
          <p:cNvSpPr txBox="1">
            <a:spLocks/>
          </p:cNvSpPr>
          <p:nvPr/>
        </p:nvSpPr>
        <p:spPr>
          <a:xfrm>
            <a:off x="6517447" y="2912833"/>
            <a:ext cx="5290240" cy="3523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sz="2000" dirty="0"/>
              <a:t>Брестская, Гомельская, Гродненская и Сморгонская пограничные группы;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Лидский, Мозырский, Пинский и Полоцкий пограничные отряды;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отряд пограничного контроля «Минск»;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группа связи и обеспечения;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ГУО «Институт пограничной службы»;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группа материально-технического обеспечения;</a:t>
            </a:r>
          </a:p>
          <a:p>
            <a:pPr algn="just">
              <a:spcBef>
                <a:spcPts val="600"/>
              </a:spcBef>
            </a:pPr>
            <a:r>
              <a:rPr lang="ru-RU" sz="2000" dirty="0"/>
              <a:t>Военный госпиталь органов пограничной службы.</a:t>
            </a:r>
          </a:p>
        </p:txBody>
      </p:sp>
    </p:spTree>
    <p:extLst>
      <p:ext uri="{BB962C8B-B14F-4D97-AF65-F5344CB8AC3E}">
        <p14:creationId xmlns:p14="http://schemas.microsoft.com/office/powerpoint/2010/main" val="960022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extLst>
              <a:ext uri="{FF2B5EF4-FFF2-40B4-BE49-F238E27FC236}">
                <a16:creationId xmlns:a16="http://schemas.microsoft.com/office/drawing/2014/main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extLst>
              <a:ext uri="{FF2B5EF4-FFF2-40B4-BE49-F238E27FC236}">
                <a16:creationId xmlns:a16="http://schemas.microsoft.com/office/drawing/2014/main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extLst>
              <a:ext uri="{FF2B5EF4-FFF2-40B4-BE49-F238E27FC236}">
                <a16:creationId xmlns:a16="http://schemas.microsoft.com/office/drawing/2014/main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2" action="ppaction://hlinksldjump"/>
            <a:extLst>
              <a:ext uri="{FF2B5EF4-FFF2-40B4-BE49-F238E27FC236}">
                <a16:creationId xmlns:a16="http://schemas.microsoft.com/office/drawing/2014/main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3" action="ppaction://hlinksldjump"/>
            <a:extLst>
              <a:ext uri="{FF2B5EF4-FFF2-40B4-BE49-F238E27FC236}">
                <a16:creationId xmlns:a16="http://schemas.microsoft.com/office/drawing/2014/main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4" action="ppaction://hlinksldjump"/>
            <a:extLst>
              <a:ext uri="{FF2B5EF4-FFF2-40B4-BE49-F238E27FC236}">
                <a16:creationId xmlns:a16="http://schemas.microsoft.com/office/drawing/2014/main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32" name="Picture 4" descr="Изображение логотипа">
            <a:extLst>
              <a:ext uri="{FF2B5EF4-FFF2-40B4-BE49-F238E27FC236}">
                <a16:creationId xmlns:a16="http://schemas.microsoft.com/office/drawing/2014/main" id="{0568C7AF-FF95-46BB-A34D-573E030E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7566130-FA34-4B5A-ADDC-2D7C113232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8251" y="3132662"/>
            <a:ext cx="308708" cy="3087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2404691-7A7E-44D2-B135-5C2C2DE5761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5026" y="4105612"/>
            <a:ext cx="308708" cy="3087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5F3639-DBD7-4277-93E7-A3196B04F7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812" y="5024412"/>
            <a:ext cx="308708" cy="3087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7E8338-6271-4532-9A18-369E9D58FC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812" y="5996246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1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терри</a:t>
            </a:r>
            <a:r>
              <a:rPr lang="ru-RU" sz="2200" dirty="0">
                <a:solidFill>
                  <a:schemeClr val="tx1"/>
                </a:solidFill>
              </a:rPr>
              <a:t>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C78B702-E311-4FCE-B55F-15AF8817120B}"/>
              </a:ext>
            </a:extLst>
          </p:cNvPr>
          <p:cNvSpPr/>
          <p:nvPr/>
        </p:nvSpPr>
        <p:spPr>
          <a:xfrm>
            <a:off x="816484" y="2169847"/>
            <a:ext cx="7105750" cy="1885258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Государственный пограничный комитет </a:t>
            </a:r>
            <a:r>
              <a:rPr lang="ru-RU" sz="2000" dirty="0"/>
              <a:t>является республиканским органом государственного управления, проводящим государственную пограничную политику, обеспечивающим пограничную безопасность, осуществляющим регулирование и управление в этой сфере</a:t>
            </a:r>
            <a:endParaRPr lang="x-none" sz="2000" dirty="0"/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id="{5A81E0F3-8990-4BB7-98E0-BA5D3FC36004}"/>
              </a:ext>
            </a:extLst>
          </p:cNvPr>
          <p:cNvSpPr/>
          <p:nvPr/>
        </p:nvSpPr>
        <p:spPr>
          <a:xfrm>
            <a:off x="58615" y="600218"/>
            <a:ext cx="12074769" cy="6069390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316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14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C78B702-E311-4FCE-B55F-15AF8817120B}"/>
              </a:ext>
            </a:extLst>
          </p:cNvPr>
          <p:cNvSpPr/>
          <p:nvPr/>
        </p:nvSpPr>
        <p:spPr>
          <a:xfrm>
            <a:off x="460495" y="2761316"/>
            <a:ext cx="7461739" cy="2142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b="1" dirty="0">
                <a:solidFill>
                  <a:schemeClr val="tx1"/>
                </a:solidFill>
              </a:rPr>
              <a:t>Территориальные органы пограничной службы</a:t>
            </a:r>
            <a:r>
              <a:rPr lang="ru-RU" sz="2200" dirty="0">
                <a:solidFill>
                  <a:schemeClr val="tx1"/>
                </a:solidFill>
              </a:rPr>
              <a:t> — пограничные управления, пограничные группы, пограничные отряды, выполняющие на определённой территории задачи, возложенные на органы пограничной службы законодательными актами Республики Беларусь</a:t>
            </a:r>
            <a:endParaRPr lang="x-none" sz="2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id="{3E7CA32A-2123-470E-8195-52139ED5BB9F}"/>
              </a:ext>
            </a:extLst>
          </p:cNvPr>
          <p:cNvSpPr/>
          <p:nvPr/>
        </p:nvSpPr>
        <p:spPr>
          <a:xfrm>
            <a:off x="61826" y="748145"/>
            <a:ext cx="12074769" cy="596794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1832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15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C78B702-E311-4FCE-B55F-15AF8817120B}"/>
              </a:ext>
            </a:extLst>
          </p:cNvPr>
          <p:cNvSpPr/>
          <p:nvPr/>
        </p:nvSpPr>
        <p:spPr>
          <a:xfrm>
            <a:off x="455200" y="3895677"/>
            <a:ext cx="7461739" cy="21427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b="1" dirty="0">
                <a:solidFill>
                  <a:schemeClr val="tx1"/>
                </a:solidFill>
              </a:rPr>
              <a:t>Орган пограничной службы специального назначения </a:t>
            </a:r>
            <a:r>
              <a:rPr lang="ru-RU" sz="2200" dirty="0">
                <a:solidFill>
                  <a:schemeClr val="tx1"/>
                </a:solidFill>
              </a:rPr>
              <a:t>выполняет задачи по предупреждению, выявлению и пресечению правонарушений, участвует в обеспечении собственной безопасности органов пограничной службы, безопасности охраняемых лиц и охраняемых объектов</a:t>
            </a:r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id="{0C06AF6F-7C0A-4713-9CBD-1777E55438A1}"/>
              </a:ext>
            </a:extLst>
          </p:cNvPr>
          <p:cNvSpPr/>
          <p:nvPr/>
        </p:nvSpPr>
        <p:spPr>
          <a:xfrm>
            <a:off x="4081346" y="555617"/>
            <a:ext cx="12074769" cy="5964679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387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16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0021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397B590-5D36-45F6-A3E7-F85B0F1ADBBB}"/>
              </a:ext>
            </a:extLst>
          </p:cNvPr>
          <p:cNvSpPr txBox="1"/>
          <p:nvPr/>
        </p:nvSpPr>
        <p:spPr>
          <a:xfrm>
            <a:off x="455200" y="1568395"/>
            <a:ext cx="68131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Общее руководство органами пограничной службы осуществляют Президент Республики Беларусь, а также Совет Министров Республики Беларусь в пределах полномочий, делегированных ему Президентом Республики Беларусь. Непосредственное руководство органами пограничной службы осуществляет Председатель Государственного пограничного комитета.</a:t>
            </a: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EB4BF22C-DD02-41ED-ABD9-15E3DCB8F47C}"/>
              </a:ext>
            </a:extLst>
          </p:cNvPr>
          <p:cNvSpPr txBox="1">
            <a:spLocks/>
          </p:cNvSpPr>
          <p:nvPr/>
        </p:nvSpPr>
        <p:spPr>
          <a:xfrm>
            <a:off x="455200" y="3506745"/>
            <a:ext cx="6637262" cy="3117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Основные задачи органов пограничной службы: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участие в проведении государственной пограничной политики; 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пограничной безопасности;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охрана Государственной границы Республики Беларусь;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предупреждение, выявление и пресечение преступлений и административных правонарушений, создающих угрозу пограничной безопасности, в соответствии с законодательными актами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осуществление пропуска через Государственную границу граждан Республики Беларусь, иностранных граждан.</a:t>
            </a:r>
          </a:p>
        </p:txBody>
      </p:sp>
      <p:pic>
        <p:nvPicPr>
          <p:cNvPr id="4100" name="Picture 4" descr="Изображение логотипа">
            <a:extLst>
              <a:ext uri="{FF2B5EF4-FFF2-40B4-BE49-F238E27FC236}">
                <a16:creationId xmlns:a16="http://schemas.microsoft.com/office/drawing/2014/main" id="{C1A6C286-27F7-4C72-A4D4-63D5DF1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046" y="1445202"/>
            <a:ext cx="862376" cy="10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EFAB0DE-F9B5-4B4D-B165-5F2B4990B0D6}"/>
              </a:ext>
            </a:extLst>
          </p:cNvPr>
          <p:cNvSpPr txBox="1"/>
          <p:nvPr/>
        </p:nvSpPr>
        <p:spPr>
          <a:xfrm>
            <a:off x="7922234" y="1568395"/>
            <a:ext cx="38385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Органы пограничной службы</a:t>
            </a:r>
          </a:p>
        </p:txBody>
      </p:sp>
      <p:sp>
        <p:nvSpPr>
          <p:cNvPr id="23" name="Скругленный прямоугольник 15">
            <a:extLst>
              <a:ext uri="{FF2B5EF4-FFF2-40B4-BE49-F238E27FC236}">
                <a16:creationId xmlns:a16="http://schemas.microsoft.com/office/drawing/2014/main" id="{ADC68324-8424-415D-AB60-11C8D5F48398}"/>
              </a:ext>
            </a:extLst>
          </p:cNvPr>
          <p:cNvSpPr/>
          <p:nvPr/>
        </p:nvSpPr>
        <p:spPr>
          <a:xfrm>
            <a:off x="7643445" y="2536572"/>
            <a:ext cx="4117367" cy="786149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dirty="0"/>
              <a:t>Государственный пограничный комитет</a:t>
            </a:r>
            <a:endParaRPr lang="en-US" sz="2400" dirty="0"/>
          </a:p>
        </p:txBody>
      </p:sp>
      <p:sp>
        <p:nvSpPr>
          <p:cNvPr id="24" name="Скругленный прямоугольник 17">
            <a:hlinkHover r:id="rId4" action="ppaction://hlinksldjump"/>
            <a:extLst>
              <a:ext uri="{FF2B5EF4-FFF2-40B4-BE49-F238E27FC236}">
                <a16:creationId xmlns:a16="http://schemas.microsoft.com/office/drawing/2014/main" id="{350AB4E7-634F-48AB-B7C7-05A1A0BFE2FD}"/>
              </a:ext>
            </a:extLst>
          </p:cNvPr>
          <p:cNvSpPr/>
          <p:nvPr/>
        </p:nvSpPr>
        <p:spPr>
          <a:xfrm>
            <a:off x="7619432" y="3538307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территориальные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82AFD8D1-3B06-4CA2-9B4C-84A66DC96631}"/>
              </a:ext>
            </a:extLst>
          </p:cNvPr>
          <p:cNvSpPr/>
          <p:nvPr/>
        </p:nvSpPr>
        <p:spPr>
          <a:xfrm>
            <a:off x="7619433" y="4475552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 пограничной службы специального назначения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18">
            <a:hlinkHover r:id="rId4" action="ppaction://hlinksldjump"/>
            <a:extLst>
              <a:ext uri="{FF2B5EF4-FFF2-40B4-BE49-F238E27FC236}">
                <a16:creationId xmlns:a16="http://schemas.microsoft.com/office/drawing/2014/main" id="{17B6C99D-C688-463A-A560-77BA138D8676}"/>
              </a:ext>
            </a:extLst>
          </p:cNvPr>
          <p:cNvSpPr/>
          <p:nvPr/>
        </p:nvSpPr>
        <p:spPr>
          <a:xfrm>
            <a:off x="7619433" y="5412798"/>
            <a:ext cx="4117367" cy="72165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иные организации и органы пограничной службы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5" action="ppaction://hlinksldjump"/>
            <a:extLst>
              <a:ext uri="{FF2B5EF4-FFF2-40B4-BE49-F238E27FC236}">
                <a16:creationId xmlns:a16="http://schemas.microsoft.com/office/drawing/2014/main" id="{E1D222B2-BEED-47E1-9FB4-C0457CCC0890}"/>
              </a:ext>
            </a:extLst>
          </p:cNvPr>
          <p:cNvSpPr/>
          <p:nvPr/>
        </p:nvSpPr>
        <p:spPr>
          <a:xfrm>
            <a:off x="11548229" y="2756446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9" name="Овал 28">
            <a:hlinkClick r:id="rId5" action="ppaction://hlinksldjump"/>
            <a:extLst>
              <a:ext uri="{FF2B5EF4-FFF2-40B4-BE49-F238E27FC236}">
                <a16:creationId xmlns:a16="http://schemas.microsoft.com/office/drawing/2014/main" id="{BFF4540F-4925-4490-AA15-06F6B5FB74D6}"/>
              </a:ext>
            </a:extLst>
          </p:cNvPr>
          <p:cNvSpPr/>
          <p:nvPr/>
        </p:nvSpPr>
        <p:spPr>
          <a:xfrm>
            <a:off x="11548230" y="3722477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0" name="Овал 29">
            <a:hlinkClick r:id="rId5" action="ppaction://hlinksldjump"/>
            <a:extLst>
              <a:ext uri="{FF2B5EF4-FFF2-40B4-BE49-F238E27FC236}">
                <a16:creationId xmlns:a16="http://schemas.microsoft.com/office/drawing/2014/main" id="{6911B776-51C0-4B16-A219-79169C21D625}"/>
              </a:ext>
            </a:extLst>
          </p:cNvPr>
          <p:cNvSpPr/>
          <p:nvPr/>
        </p:nvSpPr>
        <p:spPr>
          <a:xfrm>
            <a:off x="11548229" y="4645805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1" name="Овал 30">
            <a:hlinkClick r:id="rId5" action="ppaction://hlinksldjump"/>
            <a:extLst>
              <a:ext uri="{FF2B5EF4-FFF2-40B4-BE49-F238E27FC236}">
                <a16:creationId xmlns:a16="http://schemas.microsoft.com/office/drawing/2014/main" id="{EAE47791-46C8-4D06-9EBA-B660BD0BAB17}"/>
              </a:ext>
            </a:extLst>
          </p:cNvPr>
          <p:cNvSpPr/>
          <p:nvPr/>
        </p:nvSpPr>
        <p:spPr>
          <a:xfrm>
            <a:off x="11572243" y="5563804"/>
            <a:ext cx="377137" cy="34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C78B702-E311-4FCE-B55F-15AF8817120B}"/>
              </a:ext>
            </a:extLst>
          </p:cNvPr>
          <p:cNvSpPr/>
          <p:nvPr/>
        </p:nvSpPr>
        <p:spPr>
          <a:xfrm>
            <a:off x="2362540" y="5261606"/>
            <a:ext cx="5451231" cy="12971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200" dirty="0">
                <a:solidFill>
                  <a:schemeClr val="tx1"/>
                </a:solidFill>
              </a:rPr>
              <a:t>Организации и иные органы пограничной службы могут быть созданы решением Президента Республики Беларусь</a:t>
            </a:r>
          </a:p>
        </p:txBody>
      </p:sp>
      <p:sp>
        <p:nvSpPr>
          <p:cNvPr id="18" name="Прямоугольник: скругленные углы 17">
            <a:hlinkClick r:id="rId6" action="ppaction://hlinksldjump"/>
            <a:extLst>
              <a:ext uri="{FF2B5EF4-FFF2-40B4-BE49-F238E27FC236}">
                <a16:creationId xmlns:a16="http://schemas.microsoft.com/office/drawing/2014/main" id="{DF3F8777-AE4C-49CE-B0B8-A97CDB0A171B}"/>
              </a:ext>
            </a:extLst>
          </p:cNvPr>
          <p:cNvSpPr/>
          <p:nvPr/>
        </p:nvSpPr>
        <p:spPr>
          <a:xfrm>
            <a:off x="-502526" y="716973"/>
            <a:ext cx="12074769" cy="5803673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770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17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780755"/>
            <a:ext cx="9543822" cy="106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(таможенная служба)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0BCF98-1D21-4DE0-B233-95D852653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18" y="2787529"/>
            <a:ext cx="3672182" cy="20513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Текст 11">
            <a:extLst>
              <a:ext uri="{FF2B5EF4-FFF2-40B4-BE49-F238E27FC236}">
                <a16:creationId xmlns:a16="http://schemas.microsoft.com/office/drawing/2014/main" id="{65F996F7-5114-4A84-86DE-E87D4F34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184" y="1862602"/>
            <a:ext cx="6210175" cy="8941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«</a:t>
            </a:r>
            <a:r>
              <a:rPr lang="ru-RU" sz="1800" i="1" dirty="0"/>
              <a:t>Есть граница – есть государство!</a:t>
            </a:r>
            <a:r>
              <a:rPr lang="ru-RU" sz="1800" dirty="0"/>
              <a:t>»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«</a:t>
            </a:r>
            <a:r>
              <a:rPr lang="ru-RU" sz="1800" i="1" dirty="0"/>
              <a:t>Без создания независимой и полноценной таможенной службы государственность невозможна</a:t>
            </a:r>
            <a:r>
              <a:rPr lang="ru-RU" sz="1800" dirty="0"/>
              <a:t>».</a:t>
            </a:r>
          </a:p>
        </p:txBody>
      </p:sp>
      <p:pic>
        <p:nvPicPr>
          <p:cNvPr id="5122" name="Picture 2" descr="Изображение логотипа">
            <a:extLst>
              <a:ext uri="{FF2B5EF4-FFF2-40B4-BE49-F238E27FC236}">
                <a16:creationId xmlns:a16="http://schemas.microsoft.com/office/drawing/2014/main" id="{925D7A1E-9252-423E-AE10-83D88273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40" y="2987802"/>
            <a:ext cx="1237869" cy="15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91AA3B2-251C-4F77-87CC-212836F7FB2F}"/>
              </a:ext>
            </a:extLst>
          </p:cNvPr>
          <p:cNvSpPr txBox="1"/>
          <p:nvPr/>
        </p:nvSpPr>
        <p:spPr>
          <a:xfrm>
            <a:off x="348042" y="4869666"/>
            <a:ext cx="6308317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 апреле 1990 года создано </a:t>
            </a:r>
            <a:r>
              <a:rPr lang="ru-RU" b="1" dirty="0"/>
              <a:t>Белорусское управление государственного таможенного контроля при Совете Министров СССР</a:t>
            </a:r>
            <a:r>
              <a:rPr lang="ru-RU" dirty="0"/>
              <a:t>. Оно состояло из четырех таможен: Минской, Брестской, Гродненской и «Западный Буг». </a:t>
            </a:r>
            <a:br>
              <a:rPr lang="ru-RU" dirty="0"/>
            </a:br>
            <a:r>
              <a:rPr lang="ru-RU" dirty="0"/>
              <a:t>В сентябре 1991-го это управление преобразовано </a:t>
            </a:r>
            <a:br>
              <a:rPr lang="ru-RU" dirty="0"/>
            </a:br>
            <a:r>
              <a:rPr lang="ru-RU" dirty="0"/>
              <a:t>в </a:t>
            </a:r>
            <a:r>
              <a:rPr lang="ru-RU" b="1" dirty="0"/>
              <a:t>Государственный таможенный комитет Беларуси</a:t>
            </a:r>
            <a:r>
              <a:rPr lang="ru-RU" dirty="0"/>
              <a:t>. 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AAC2D7-13EE-4F01-B98A-84CEDB1490CD}"/>
              </a:ext>
            </a:extLst>
          </p:cNvPr>
          <p:cNvSpPr txBox="1"/>
          <p:nvPr/>
        </p:nvSpPr>
        <p:spPr>
          <a:xfrm>
            <a:off x="6889019" y="3756487"/>
            <a:ext cx="4758151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сегодня на границе  используются </a:t>
            </a:r>
            <a:r>
              <a:rPr lang="ru-RU" sz="1800" b="1" dirty="0"/>
              <a:t>современные технические средства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Это касается контроля за перемещением радиоактивных материалов, обнаружения оружия, боеприпасов и взрывчатых веществ, определения подлинности документов, инспекционно-досмотровых комплексов, значительно повышающих качество таможенного администрирования.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A81E8-A2DA-404A-B53D-3A954E2C6C87}"/>
              </a:ext>
            </a:extLst>
          </p:cNvPr>
          <p:cNvSpPr txBox="1"/>
          <p:nvPr/>
        </p:nvSpPr>
        <p:spPr>
          <a:xfrm>
            <a:off x="6862166" y="1900620"/>
            <a:ext cx="48746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/>
              <a:t>Тамо́жня</a:t>
            </a:r>
            <a:r>
              <a:rPr lang="ru-RU" i="1" dirty="0"/>
              <a:t> — государственное учреждение, контролирующее провоз грузов через границу, обеспечивающее соблюдение законодательства об импорте, экспорте, транзите товаров и взимающее пошлины по этим операциям и другие налоги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13" name="Овал 12">
            <a:hlinkClick r:id="rId6" action="ppaction://hlinksldjump"/>
            <a:extLst>
              <a:ext uri="{FF2B5EF4-FFF2-40B4-BE49-F238E27FC236}">
                <a16:creationId xmlns:a16="http://schemas.microsoft.com/office/drawing/2014/main" id="{41348378-0BB6-4369-A53F-88F826254C77}"/>
              </a:ext>
            </a:extLst>
          </p:cNvPr>
          <p:cNvSpPr/>
          <p:nvPr/>
        </p:nvSpPr>
        <p:spPr>
          <a:xfrm>
            <a:off x="455201" y="4401614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3A33F5-4AB2-427A-BF04-02956BBD860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91" y="4500132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5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18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780755"/>
            <a:ext cx="9543822" cy="106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Границы Беларуси под надежной защитой</a:t>
            </a:r>
          </a:p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(таможенная служба)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312985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0BCF98-1D21-4DE0-B233-95D852653E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3818" y="2787529"/>
            <a:ext cx="3672182" cy="205135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Текст 11">
            <a:extLst>
              <a:ext uri="{FF2B5EF4-FFF2-40B4-BE49-F238E27FC236}">
                <a16:creationId xmlns:a16="http://schemas.microsoft.com/office/drawing/2014/main" id="{65F996F7-5114-4A84-86DE-E87D4F342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184" y="1862602"/>
            <a:ext cx="6210175" cy="894147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Есть граница – есть государство!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Без создания независимой и полноценной таможенной службы государственность невозможна.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1AA3B2-251C-4F77-87CC-212836F7FB2F}"/>
              </a:ext>
            </a:extLst>
          </p:cNvPr>
          <p:cNvSpPr txBox="1"/>
          <p:nvPr/>
        </p:nvSpPr>
        <p:spPr>
          <a:xfrm>
            <a:off x="348042" y="4869666"/>
            <a:ext cx="6308317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В апреле 1990 года создано </a:t>
            </a:r>
            <a:r>
              <a:rPr lang="ru-RU" b="1" dirty="0"/>
              <a:t>Белорусское управление государственного таможенного контроля при Совете Министров СССР</a:t>
            </a:r>
            <a:r>
              <a:rPr lang="ru-RU" dirty="0"/>
              <a:t>. Оно состояло из четырех таможен: Минской, Брестской, Гродненской и «Западный Буг». </a:t>
            </a:r>
            <a:br>
              <a:rPr lang="ru-RU" dirty="0"/>
            </a:br>
            <a:r>
              <a:rPr lang="ru-RU" dirty="0"/>
              <a:t>В сентябре 1991-го это управление преобразовано </a:t>
            </a:r>
            <a:br>
              <a:rPr lang="ru-RU" dirty="0"/>
            </a:br>
            <a:r>
              <a:rPr lang="ru-RU" dirty="0"/>
              <a:t>в </a:t>
            </a:r>
            <a:r>
              <a:rPr lang="ru-RU" b="1" dirty="0"/>
              <a:t>Государственный таможенный комитет Беларуси</a:t>
            </a:r>
            <a:r>
              <a:rPr lang="ru-RU" dirty="0"/>
              <a:t>. </a:t>
            </a:r>
            <a:endParaRPr lang="x-non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AAC2D7-13EE-4F01-B98A-84CEDB1490CD}"/>
              </a:ext>
            </a:extLst>
          </p:cNvPr>
          <p:cNvSpPr txBox="1"/>
          <p:nvPr/>
        </p:nvSpPr>
        <p:spPr>
          <a:xfrm>
            <a:off x="6889019" y="3756487"/>
            <a:ext cx="4758151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сегодня на границе  используются </a:t>
            </a:r>
            <a:r>
              <a:rPr lang="ru-RU" sz="1800" b="1" dirty="0"/>
              <a:t>современные технические средства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Это касается контроля за перемещением радиоактивных материалов, обнаружения оружия, боеприпасов и взрывчатых веществ, определения подлинности документов, инспекционно-досмотровых комплексов, значительно повышающих качество таможенного администрирования.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CA81E8-A2DA-404A-B53D-3A954E2C6C87}"/>
              </a:ext>
            </a:extLst>
          </p:cNvPr>
          <p:cNvSpPr txBox="1"/>
          <p:nvPr/>
        </p:nvSpPr>
        <p:spPr>
          <a:xfrm>
            <a:off x="6862166" y="1900620"/>
            <a:ext cx="48746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 err="1"/>
              <a:t>Тамо́жня</a:t>
            </a:r>
            <a:r>
              <a:rPr lang="ru-RU" i="1" dirty="0"/>
              <a:t> — государственное учреждение, контролирующее провоз грузов через границу, обеспечивающее соблюдение законодательства об импорте, экспорте, транзите товаров и взимающее пошлины по этим операциям и другие налоги</a:t>
            </a:r>
            <a:r>
              <a:rPr lang="ru-RU" dirty="0"/>
              <a:t>.</a:t>
            </a:r>
            <a:endParaRPr lang="x-none" dirty="0"/>
          </a:p>
        </p:txBody>
      </p:sp>
      <p:sp>
        <p:nvSpPr>
          <p:cNvPr id="13" name="Овал 12">
            <a:hlinkClick r:id="rId4" action="ppaction://hlinksldjump"/>
            <a:extLst>
              <a:ext uri="{FF2B5EF4-FFF2-40B4-BE49-F238E27FC236}">
                <a16:creationId xmlns:a16="http://schemas.microsoft.com/office/drawing/2014/main" id="{41348378-0BB6-4369-A53F-88F826254C77}"/>
              </a:ext>
            </a:extLst>
          </p:cNvPr>
          <p:cNvSpPr/>
          <p:nvPr/>
        </p:nvSpPr>
        <p:spPr>
          <a:xfrm>
            <a:off x="455201" y="4401614"/>
            <a:ext cx="377137" cy="346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3A33F5-4AB2-427A-BF04-02956BBD86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91" y="4500132"/>
            <a:ext cx="308708" cy="308708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15314FD-FFD7-49B2-BD3C-3556D840F3E9}"/>
              </a:ext>
            </a:extLst>
          </p:cNvPr>
          <p:cNvSpPr/>
          <p:nvPr/>
        </p:nvSpPr>
        <p:spPr>
          <a:xfrm>
            <a:off x="2166745" y="938915"/>
            <a:ext cx="9321338" cy="54790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 систему таможенных органов Республики Беларусь входят: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Государственный таможенный комитет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b="1" dirty="0">
                <a:solidFill>
                  <a:schemeClr val="tx1"/>
                </a:solidFill>
              </a:rPr>
              <a:t>8 таможен </a:t>
            </a:r>
            <a:r>
              <a:rPr lang="ru-RU" sz="2000" dirty="0">
                <a:solidFill>
                  <a:schemeClr val="tx1"/>
                </a:solidFill>
              </a:rPr>
              <a:t>и </a:t>
            </a:r>
            <a:r>
              <a:rPr lang="ru-RU" sz="2000" b="1" dirty="0">
                <a:solidFill>
                  <a:schemeClr val="tx1"/>
                </a:solidFill>
              </a:rPr>
              <a:t>УО «Государственный институт повышения квалификации и переподготовки кадров таможенных органов Республики Беларусь».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Структура Государственного таможенного комитета: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организации таможенного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тарифного регулирования и таможенных платежей.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организации борьбы с контрабандой и </a:t>
            </a:r>
            <a:r>
              <a:rPr lang="ru-RU" sz="2000" dirty="0" err="1">
                <a:solidFill>
                  <a:schemeClr val="tx1"/>
                </a:solidFill>
              </a:rPr>
              <a:t>посттаможенного</a:t>
            </a:r>
            <a:r>
              <a:rPr lang="ru-RU" sz="2000" dirty="0">
                <a:solidFill>
                  <a:schemeClr val="tx1"/>
                </a:solidFill>
              </a:rPr>
              <a:t>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автоматизации таможенных операций и оперативного мониторинга.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Главное управление финансов и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Управление анализа рисков и оперативного контроля.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Управление организационно-кадровой и идеологической работы.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Правовое управление.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Управление собственной безопасности.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Сектор по защите государственных секретов.</a:t>
            </a:r>
          </a:p>
        </p:txBody>
      </p:sp>
      <p:sp>
        <p:nvSpPr>
          <p:cNvPr id="16" name="Прямоугольник: скругленные углы 15">
            <a:hlinkClick r:id="rId6" action="ppaction://hlinksldjump"/>
            <a:extLst>
              <a:ext uri="{FF2B5EF4-FFF2-40B4-BE49-F238E27FC236}">
                <a16:creationId xmlns:a16="http://schemas.microsoft.com/office/drawing/2014/main" id="{2059A36F-D372-4DD2-9A1C-082933CD2A10}"/>
              </a:ext>
            </a:extLst>
          </p:cNvPr>
          <p:cNvSpPr/>
          <p:nvPr/>
        </p:nvSpPr>
        <p:spPr>
          <a:xfrm>
            <a:off x="-17760" y="706583"/>
            <a:ext cx="12074769" cy="6088964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7" name="Picture 2" descr="Изображение логотипа">
            <a:extLst>
              <a:ext uri="{FF2B5EF4-FFF2-40B4-BE49-F238E27FC236}">
                <a16:creationId xmlns:a16="http://schemas.microsoft.com/office/drawing/2014/main" id="{243A5473-CEAA-4B92-A4BB-EC8DACE6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40" y="2987802"/>
            <a:ext cx="1237869" cy="15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1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19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5519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Министерство по чрезвычайным ситуациям Республики Беларусь: помощь рядом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Текст 11">
            <a:extLst>
              <a:ext uri="{FF2B5EF4-FFF2-40B4-BE49-F238E27FC236}">
                <a16:creationId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271760" y="1665069"/>
            <a:ext cx="6550476" cy="412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Министерство по чрезвычайным ситуациям (МЧС)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Назначение: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и управление в сфере предупреждения и ликвидации чрезвычайных ситуаций природного и техногенного характера и гражданской обороны;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пожарной, промышленной, ядерной и радиационной безопасности;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ликвидация последствий катастрофы на Чернобыльской АЭС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создание и обеспечение сохранности государственного и мобилизационного материальных резервов;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в сфере безопасности судоходства маломерных судов на внутренних водных путях Республики Беларусь.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Министерство по чрезвычайным ситуациям и защите населения от последствий катастрофы на Чернобыльской АЭС Республики Беларусь было создано </a:t>
            </a:r>
            <a:r>
              <a:rPr lang="ru-RU" sz="1800" b="1" dirty="0"/>
              <a:t>23 сентября 1994 года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3" y="1801530"/>
            <a:ext cx="4432234" cy="247593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97533" y="4354354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FF9900"/>
                </a:solidFill>
              </a:rPr>
              <a:t>101</a:t>
            </a:r>
            <a:endParaRPr lang="en-US" sz="8000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570" y="5407451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112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Министерство по чрезвычайным ситуациям Республики Беларусь">
            <a:extLst>
              <a:ext uri="{FF2B5EF4-FFF2-40B4-BE49-F238E27FC236}">
                <a16:creationId xmlns:a16="http://schemas.microsoft.com/office/drawing/2014/main" id="{3FAE5E9F-3215-415F-9A0E-FEAC2BA7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64" y="438807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лефон | Бесплатно значок">
            <a:extLst>
              <a:ext uri="{FF2B5EF4-FFF2-40B4-BE49-F238E27FC236}">
                <a16:creationId xmlns:a16="http://schemas.microsoft.com/office/drawing/2014/main" id="{696B8249-DB52-4342-B408-69AAA315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22" y="5578725"/>
            <a:ext cx="941571" cy="9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934438-14E0-4834-B78F-486FC89DFFEC}"/>
              </a:ext>
            </a:extLst>
          </p:cNvPr>
          <p:cNvSpPr txBox="1"/>
          <p:nvPr/>
        </p:nvSpPr>
        <p:spPr>
          <a:xfrm>
            <a:off x="3240318" y="5217434"/>
            <a:ext cx="2004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Круглосуточные номера МЧС</a:t>
            </a:r>
            <a:endParaRPr lang="x-none" i="1" dirty="0"/>
          </a:p>
        </p:txBody>
      </p:sp>
      <p:sp>
        <p:nvSpPr>
          <p:cNvPr id="15" name="Овал 14">
            <a:hlinkClick r:id="rId6" action="ppaction://hlinksldjump"/>
            <a:extLst>
              <a:ext uri="{FF2B5EF4-FFF2-40B4-BE49-F238E27FC236}">
                <a16:creationId xmlns:a16="http://schemas.microsoft.com/office/drawing/2014/main" id="{0658436D-A47B-4D8B-BAE4-D402062A807B}"/>
              </a:ext>
            </a:extLst>
          </p:cNvPr>
          <p:cNvSpPr/>
          <p:nvPr/>
        </p:nvSpPr>
        <p:spPr>
          <a:xfrm>
            <a:off x="4583307" y="4364629"/>
            <a:ext cx="377137" cy="34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049DE1-5F2D-48E9-AF78-65C86BBBB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094" y="4402321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0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Текст 11">
            <a:extLst>
              <a:ext uri="{FF2B5EF4-FFF2-40B4-BE49-F238E27FC236}">
                <a16:creationId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556" y="5610228"/>
            <a:ext cx="5684568" cy="162310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Вооруженные Силы Республики Беларусь образованы на базе Белорусского военного округа.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56" y="1817782"/>
            <a:ext cx="5637572" cy="337767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40EF540-F8B0-4073-93CE-73A38F96CE86}"/>
              </a:ext>
            </a:extLst>
          </p:cNvPr>
          <p:cNvSpPr/>
          <p:nvPr/>
        </p:nvSpPr>
        <p:spPr>
          <a:xfrm>
            <a:off x="6439550" y="1680199"/>
            <a:ext cx="53692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Сегодня Вооруженные Силы Республики Беларусь составляют основу военной организации государства и предназначены для обеспечения военной безопасности и вооруженной защиты Республики Беларусь, ее суверенитета, независимости и территориальной целостности.</a:t>
            </a:r>
          </a:p>
          <a:p>
            <a:pPr algn="just"/>
            <a:r>
              <a:rPr lang="ru-RU" sz="2000" dirty="0"/>
              <a:t>Вооруженные Силы, правоохранительные органы, органы государственной безопасности, пограничной  службы,  подразделения по чрезвычайным ситуациям, другие министерства и ведомства надежно защищают страну от внутренних и внешних угроз, отстаивают национальные интересы, создают необходимые условия для устойчивого развития государства.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20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5519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Министерство по чрезвычайным ситуациям Республики Беларусь: помощь рядом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Текст 11">
            <a:extLst>
              <a:ext uri="{FF2B5EF4-FFF2-40B4-BE49-F238E27FC236}">
                <a16:creationId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271760" y="1665069"/>
            <a:ext cx="6550476" cy="4127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Министерство по чрезвычайным ситуациям (МЧС)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Назначение: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и управление в сфере предупреждения и ликвидации чрезвычайных ситуаций природного и техногенного характера и гражданской обороны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Обеспечение пожарной, промышленной, ядерной и радиационной безопасности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Ликвидация последствий катастрофы на Чернобыльской АЭС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Создание и обеспечение сохранности государственного и мобилизационного материальных резервов</a:t>
            </a:r>
          </a:p>
          <a:p>
            <a:pPr algn="just">
              <a:spcBef>
                <a:spcPts val="600"/>
              </a:spcBef>
            </a:pPr>
            <a:r>
              <a:rPr lang="ru-RU" sz="1800" dirty="0"/>
              <a:t>Регулирование в сфере безопасности судоходства маломерных судов на внутренних водных путях Республики Беларусь.</a:t>
            </a:r>
          </a:p>
          <a:p>
            <a:pPr algn="just">
              <a:spcBef>
                <a:spcPts val="600"/>
              </a:spcBef>
            </a:pPr>
            <a:endParaRPr lang="ru-RU" sz="1600" dirty="0"/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Министерство по чрезвычайным ситуациям и защите населения от последствий катастрофы на Чернобыльской АЭС Республики Беларусь было создано </a:t>
            </a:r>
            <a:r>
              <a:rPr lang="ru-RU" sz="1800" b="1" dirty="0"/>
              <a:t>23 сентября 1994 года</a:t>
            </a:r>
            <a:r>
              <a:rPr lang="ru-RU" sz="18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3" y="1801530"/>
            <a:ext cx="4432234" cy="247593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497533" y="4354354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FF9900"/>
                </a:solidFill>
              </a:rPr>
              <a:t>101</a:t>
            </a:r>
            <a:endParaRPr lang="en-US" sz="8000" dirty="0">
              <a:solidFill>
                <a:srgbClr val="FF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570" y="5407451"/>
            <a:ext cx="1742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C00000"/>
                </a:solidFill>
              </a:rPr>
              <a:t>112</a:t>
            </a:r>
            <a:endParaRPr lang="en-US" sz="8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Министерство по чрезвычайным ситуациям Республики Беларусь">
            <a:extLst>
              <a:ext uri="{FF2B5EF4-FFF2-40B4-BE49-F238E27FC236}">
                <a16:creationId xmlns:a16="http://schemas.microsoft.com/office/drawing/2014/main" id="{3FAE5E9F-3215-415F-9A0E-FEAC2BA7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64" y="4388075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Телефон | Бесплатно значок">
            <a:extLst>
              <a:ext uri="{FF2B5EF4-FFF2-40B4-BE49-F238E27FC236}">
                <a16:creationId xmlns:a16="http://schemas.microsoft.com/office/drawing/2014/main" id="{696B8249-DB52-4342-B408-69AAA3153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422" y="5578725"/>
            <a:ext cx="941571" cy="9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D934438-14E0-4834-B78F-486FC89DFFEC}"/>
              </a:ext>
            </a:extLst>
          </p:cNvPr>
          <p:cNvSpPr txBox="1"/>
          <p:nvPr/>
        </p:nvSpPr>
        <p:spPr>
          <a:xfrm>
            <a:off x="3240318" y="5217434"/>
            <a:ext cx="20044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i="1" dirty="0"/>
              <a:t>Круглосуточные номера МЧС</a:t>
            </a:r>
            <a:endParaRPr lang="x-none" i="1" dirty="0"/>
          </a:p>
        </p:txBody>
      </p:sp>
      <p:sp>
        <p:nvSpPr>
          <p:cNvPr id="15" name="Овал 14">
            <a:hlinkClick r:id="rId6" action="ppaction://hlinksldjump"/>
            <a:extLst>
              <a:ext uri="{FF2B5EF4-FFF2-40B4-BE49-F238E27FC236}">
                <a16:creationId xmlns:a16="http://schemas.microsoft.com/office/drawing/2014/main" id="{0658436D-A47B-4D8B-BAE4-D402062A807B}"/>
              </a:ext>
            </a:extLst>
          </p:cNvPr>
          <p:cNvSpPr/>
          <p:nvPr/>
        </p:nvSpPr>
        <p:spPr>
          <a:xfrm>
            <a:off x="4583307" y="4364629"/>
            <a:ext cx="377137" cy="34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049DE1-5F2D-48E9-AF78-65C86BBBB36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094" y="4402321"/>
            <a:ext cx="308708" cy="30870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BCE1E7-5A26-43F7-A970-E1DEE69FC00A}"/>
              </a:ext>
            </a:extLst>
          </p:cNvPr>
          <p:cNvSpPr/>
          <p:nvPr/>
        </p:nvSpPr>
        <p:spPr>
          <a:xfrm>
            <a:off x="5188399" y="655195"/>
            <a:ext cx="6633837" cy="5971059"/>
          </a:xfrm>
          <a:prstGeom prst="roundRect">
            <a:avLst/>
          </a:prstGeom>
          <a:solidFill>
            <a:srgbClr val="FFC9C9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С момента создания МЧС построены (реконструированы) </a:t>
            </a:r>
            <a:r>
              <a:rPr lang="ru-RU" sz="2000" b="1" dirty="0">
                <a:solidFill>
                  <a:schemeClr val="tx1"/>
                </a:solidFill>
              </a:rPr>
              <a:t>97 зданий </a:t>
            </a:r>
            <a:r>
              <a:rPr lang="ru-RU" sz="2000" dirty="0">
                <a:solidFill>
                  <a:schemeClr val="tx1"/>
                </a:solidFill>
              </a:rPr>
              <a:t>специального назначения, в том числе </a:t>
            </a:r>
            <a:r>
              <a:rPr lang="ru-RU" sz="2000" b="1" dirty="0">
                <a:solidFill>
                  <a:schemeClr val="tx1"/>
                </a:solidFill>
              </a:rPr>
              <a:t>56 пожарных аварийно-спасательных частей</a:t>
            </a:r>
            <a:r>
              <a:rPr lang="ru-RU" sz="2000" dirty="0">
                <a:solidFill>
                  <a:schemeClr val="tx1"/>
                </a:solidFill>
              </a:rPr>
              <a:t> и</a:t>
            </a:r>
            <a:r>
              <a:rPr lang="ru-RU" sz="2000" b="1" dirty="0">
                <a:solidFill>
                  <a:schemeClr val="tx1"/>
                </a:solidFill>
              </a:rPr>
              <a:t> 17 пожарных аварийно-спасательных постов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sz="11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Из истории становления: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Октябрь 2005 года </a:t>
            </a:r>
            <a:r>
              <a:rPr lang="ru-RU" dirty="0">
                <a:solidFill>
                  <a:schemeClr val="tx1"/>
                </a:solidFill>
              </a:rPr>
              <a:t>– создан Центр медицинского обеспечения. Именно его сотрудники прибыли одними из первых для оказания помощи пострадавшим от последствий террористического акта на станции Минского метрополитена «Октябрьская» 11 апреля 2011 года. 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2011 год </a:t>
            </a:r>
            <a:r>
              <a:rPr lang="ru-RU" dirty="0">
                <a:solidFill>
                  <a:schemeClr val="tx1"/>
                </a:solidFill>
              </a:rPr>
              <a:t>– образован Центр кризисной психологической помощи. Его создание вызвано потребностью в оказании психологической помощи населению, пострадавшему от ЧС, а также работникам, участвующим в ликвидации их последствий. 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</a:rPr>
              <a:t>2017 год </a:t>
            </a:r>
            <a:r>
              <a:rPr lang="ru-RU" dirty="0">
                <a:solidFill>
                  <a:schemeClr val="tx1"/>
                </a:solidFill>
              </a:rPr>
              <a:t>– создан Центр ядерной и радиационной безопасности.</a:t>
            </a:r>
          </a:p>
        </p:txBody>
      </p:sp>
      <p:sp>
        <p:nvSpPr>
          <p:cNvPr id="18" name="Прямоугольник: скругленные углы 17">
            <a:hlinkClick r:id="rId8" action="ppaction://hlinksldjump"/>
            <a:extLst>
              <a:ext uri="{FF2B5EF4-FFF2-40B4-BE49-F238E27FC236}">
                <a16:creationId xmlns:a16="http://schemas.microsoft.com/office/drawing/2014/main" id="{8882D5F2-FDE3-40A9-9E31-FF9E46584ED7}"/>
              </a:ext>
            </a:extLst>
          </p:cNvPr>
          <p:cNvSpPr/>
          <p:nvPr/>
        </p:nvSpPr>
        <p:spPr>
          <a:xfrm>
            <a:off x="-17760" y="546411"/>
            <a:ext cx="12074769" cy="624913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7215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21</a:t>
            </a:fld>
            <a:endParaRPr lang="x-none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DBD8FD50-8468-4C26-93AB-673F2056A1C7}"/>
              </a:ext>
            </a:extLst>
          </p:cNvPr>
          <p:cNvSpPr txBox="1">
            <a:spLocks/>
          </p:cNvSpPr>
          <p:nvPr/>
        </p:nvSpPr>
        <p:spPr>
          <a:xfrm>
            <a:off x="455201" y="65519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  <a:latin typeface="+mn-lt"/>
              </a:rPr>
              <a:t>Министерство по чрезвычайным ситуациям Республики Беларусь: помощь рядом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BA2134-0F29-409A-99C9-E9438283E00E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CF5692-AA9C-4E50-B5AD-4E713B25BC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47" y="1872917"/>
            <a:ext cx="4138339" cy="231176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Текст 11">
            <a:extLst>
              <a:ext uri="{FF2B5EF4-FFF2-40B4-BE49-F238E27FC236}">
                <a16:creationId xmlns:a16="http://schemas.microsoft.com/office/drawing/2014/main" id="{AC9B476E-AE52-4316-8EFD-C47215A9DEFB}"/>
              </a:ext>
            </a:extLst>
          </p:cNvPr>
          <p:cNvSpPr txBox="1">
            <a:spLocks/>
          </p:cNvSpPr>
          <p:nvPr/>
        </p:nvSpPr>
        <p:spPr>
          <a:xfrm>
            <a:off x="5100443" y="3355259"/>
            <a:ext cx="6642189" cy="142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обучение приглашаются дети младшего и среднего школьного возраста.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 основу методики обучения положено виртуальное погружение обучаемых в среду, имитирующую чрезвычайную ситуацию, и углубленное изучение материала за счет повышения эмоционального восприятия моделируемой обстановки.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459A45B-44A2-4B4E-9592-3BA563DA32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29" y="4531679"/>
            <a:ext cx="477344" cy="4733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8C506B-7800-432E-ACAC-374E71E61AA0}"/>
              </a:ext>
            </a:extLst>
          </p:cNvPr>
          <p:cNvSpPr txBox="1"/>
          <p:nvPr/>
        </p:nvSpPr>
        <p:spPr>
          <a:xfrm>
            <a:off x="2365894" y="4629220"/>
            <a:ext cx="2734548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«Прожить одну жизнь – спасти тысячи»</a:t>
            </a:r>
            <a:endParaRPr lang="en-US" sz="1600" i="1" dirty="0"/>
          </a:p>
        </p:txBody>
      </p:sp>
      <p:pic>
        <p:nvPicPr>
          <p:cNvPr id="32" name="Picture 2" descr="Министерство по чрезвычайным ситуациям Республики Беларусь">
            <a:extLst>
              <a:ext uri="{FF2B5EF4-FFF2-40B4-BE49-F238E27FC236}">
                <a16:creationId xmlns:a16="http://schemas.microsoft.com/office/drawing/2014/main" id="{A4BB43D1-B2C8-47E0-B57A-1A48B50D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8140" y="205382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6"/>
            <a:extLst>
              <a:ext uri="{FF2B5EF4-FFF2-40B4-BE49-F238E27FC236}">
                <a16:creationId xmlns:a16="http://schemas.microsoft.com/office/drawing/2014/main" id="{4F323046-5936-4369-852A-75ECEF86F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367" y="4351538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C83220-35AB-46FD-9F9B-954813F4E8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63" y="5130539"/>
            <a:ext cx="308708" cy="3087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5608D6C-C6F3-46BA-973F-1C34797B31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0856" y="5188887"/>
            <a:ext cx="477344" cy="4733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C0FE3ED-05A4-4411-B69B-CA1401BDF55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9492" y="5881923"/>
            <a:ext cx="308708" cy="30870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249D637-74F6-48E3-81CB-1DE35DB3937F}"/>
              </a:ext>
            </a:extLst>
          </p:cNvPr>
          <p:cNvSpPr txBox="1"/>
          <p:nvPr/>
        </p:nvSpPr>
        <p:spPr>
          <a:xfrm>
            <a:off x="5159267" y="5057541"/>
            <a:ext cx="4145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На 2020 год центры безопасности жизнедеятельности открыты в Витебске, Могилеве, </a:t>
            </a:r>
            <a:r>
              <a:rPr lang="ru-RU" sz="1800" dirty="0" err="1"/>
              <a:t>Столине</a:t>
            </a:r>
            <a:r>
              <a:rPr lang="ru-RU" sz="1800" dirty="0"/>
              <a:t>, Лиде, Борисове и Барани.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73A838-5BC8-4833-87AF-3CE315DA9833}"/>
              </a:ext>
            </a:extLst>
          </p:cNvPr>
          <p:cNvSpPr txBox="1"/>
          <p:nvPr/>
        </p:nvSpPr>
        <p:spPr>
          <a:xfrm>
            <a:off x="9283969" y="6325109"/>
            <a:ext cx="26391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e-BY" sz="1600" i="1" dirty="0"/>
              <a:t>О центрах безопасности</a:t>
            </a:r>
            <a:endParaRPr lang="x-none" sz="1600" i="1" dirty="0"/>
          </a:p>
        </p:txBody>
      </p:sp>
      <p:pic>
        <p:nvPicPr>
          <p:cNvPr id="2054" name="Picture 6">
            <a:hlinkClick r:id="rId9"/>
            <a:extLst>
              <a:ext uri="{FF2B5EF4-FFF2-40B4-BE49-F238E27FC236}">
                <a16:creationId xmlns:a16="http://schemas.microsoft.com/office/drawing/2014/main" id="{91A45460-7023-4637-AC1B-3711274A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2320" y="5087146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Текст 11">
            <a:extLst>
              <a:ext uri="{FF2B5EF4-FFF2-40B4-BE49-F238E27FC236}">
                <a16:creationId xmlns:a16="http://schemas.microsoft.com/office/drawing/2014/main" id="{1B9A5994-37AE-4BC5-B1AE-07CA100A5071}"/>
              </a:ext>
            </a:extLst>
          </p:cNvPr>
          <p:cNvSpPr txBox="1">
            <a:spLocks/>
          </p:cNvSpPr>
          <p:nvPr/>
        </p:nvSpPr>
        <p:spPr>
          <a:xfrm>
            <a:off x="6232827" y="1932384"/>
            <a:ext cx="5509806" cy="1422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/>
              <a:t>Январь 2015 года </a:t>
            </a:r>
            <a:r>
              <a:rPr lang="ru-RU" sz="1800" dirty="0"/>
              <a:t>– открытие первого в стране </a:t>
            </a:r>
            <a:r>
              <a:rPr lang="ru-RU" sz="1800" b="1" dirty="0"/>
              <a:t>инновационно-образовательного Центра безопасности жизнедеятельности </a:t>
            </a:r>
            <a:r>
              <a:rPr lang="ru-RU" sz="1800" dirty="0"/>
              <a:t>в специализированном лицее при Университете гражданской защиты МЧС в Гомельском районе.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FFF1D3-4F0E-4003-A4F2-FA3D2CEA3000}"/>
              </a:ext>
            </a:extLst>
          </p:cNvPr>
          <p:cNvSpPr txBox="1"/>
          <p:nvPr/>
        </p:nvSpPr>
        <p:spPr>
          <a:xfrm>
            <a:off x="352182" y="5882552"/>
            <a:ext cx="2734548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600" i="1" dirty="0"/>
              <a:t>Виртуальная экскурсия по музею пожарного и аварийно-спасательного дела</a:t>
            </a:r>
            <a:endParaRPr lang="en-US" sz="1600" i="1" dirty="0"/>
          </a:p>
        </p:txBody>
      </p:sp>
      <p:pic>
        <p:nvPicPr>
          <p:cNvPr id="2056" name="Picture 8">
            <a:hlinkClick r:id="rId11"/>
            <a:extLst>
              <a:ext uri="{FF2B5EF4-FFF2-40B4-BE49-F238E27FC236}">
                <a16:creationId xmlns:a16="http://schemas.microsoft.com/office/drawing/2014/main" id="{811ED776-74C3-4FD2-A6A6-9DD1710C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7855" y="5485284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E3AAF09-FD0D-4AC4-A7F7-F48E859818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4624" y="5674553"/>
            <a:ext cx="477344" cy="47339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5BCBDBE-9719-48C2-B7EB-8B0FF9DA0D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358" y="6273413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1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5" action="ppaction://hlinksldjump"/>
            <a:extLst>
              <a:ext uri="{FF2B5EF4-FFF2-40B4-BE49-F238E27FC236}">
                <a16:creationId xmlns:a16="http://schemas.microsoft.com/office/drawing/2014/main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4" action="ppaction://hlinksldjump"/>
            <a:extLst>
              <a:ext uri="{FF2B5EF4-FFF2-40B4-BE49-F238E27FC236}">
                <a16:creationId xmlns:a16="http://schemas.microsoft.com/office/drawing/2014/main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6" action="ppaction://hlinksldjump"/>
            <a:extLst>
              <a:ext uri="{FF2B5EF4-FFF2-40B4-BE49-F238E27FC236}">
                <a16:creationId xmlns:a16="http://schemas.microsoft.com/office/drawing/2014/main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455EDF-9174-4141-8150-1681F471EA2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8251" y="2550548"/>
            <a:ext cx="308708" cy="3087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1EC63C-1CE2-4970-9FD6-9E3E5D0A4F6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312" y="4731767"/>
            <a:ext cx="308708" cy="30870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ECBEC3A-4D30-4163-A9B5-E5205E1F04E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798" y="6132159"/>
            <a:ext cx="308708" cy="3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5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:a16="http://schemas.microsoft.com/office/drawing/2014/main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3" action="ppaction://hlinksldjump"/>
            <a:extLst>
              <a:ext uri="{FF2B5EF4-FFF2-40B4-BE49-F238E27FC236}">
                <a16:creationId xmlns:a16="http://schemas.microsoft.com/office/drawing/2014/main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5" action="ppaction://hlinksldjump"/>
            <a:extLst>
              <a:ext uri="{FF2B5EF4-FFF2-40B4-BE49-F238E27FC236}">
                <a16:creationId xmlns:a16="http://schemas.microsoft.com/office/drawing/2014/main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sp>
        <p:nvSpPr>
          <p:cNvPr id="29" name="Скругленный прямоугольник 21">
            <a:extLst>
              <a:ext uri="{FF2B5EF4-FFF2-40B4-BE49-F238E27FC236}">
                <a16:creationId xmlns:a16="http://schemas.microsoft.com/office/drawing/2014/main" id="{AEF2329D-7A96-4726-8DDE-2B5D5D7CAB1D}"/>
              </a:ext>
            </a:extLst>
          </p:cNvPr>
          <p:cNvSpPr/>
          <p:nvPr/>
        </p:nvSpPr>
        <p:spPr>
          <a:xfrm>
            <a:off x="4190012" y="2762005"/>
            <a:ext cx="6821630" cy="223730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Специальные войска </a:t>
            </a:r>
            <a:r>
              <a:rPr lang="ru-RU" sz="2000" dirty="0">
                <a:solidFill>
                  <a:schemeClr val="tx1"/>
                </a:solidFill>
              </a:rPr>
              <a:t>предназначены для обеспечения боевой деятельности Сухопутных войск и решения присущих им задач. Они включают в себя соединения и воинские части разведки, связи, радиационной, химической и биологической защиты, радиоэлектронной борьбы, инженерные, навигационно-топографические соединения и воинские части.</a:t>
            </a:r>
          </a:p>
          <a:p>
            <a:pPr algn="ctr"/>
            <a:endParaRPr lang="en-US" dirty="0"/>
          </a:p>
        </p:txBody>
      </p:sp>
      <p:sp>
        <p:nvSpPr>
          <p:cNvPr id="26" name="Прямоугольник: скругленные углы 25">
            <a:hlinkClick r:id="rId7" action="ppaction://hlinksldjump"/>
            <a:extLst>
              <a:ext uri="{FF2B5EF4-FFF2-40B4-BE49-F238E27FC236}">
                <a16:creationId xmlns:a16="http://schemas.microsoft.com/office/drawing/2014/main" id="{5CDF7E2A-49B5-49DE-BE7D-A91C48C656C4}"/>
              </a:ext>
            </a:extLst>
          </p:cNvPr>
          <p:cNvSpPr/>
          <p:nvPr/>
        </p:nvSpPr>
        <p:spPr>
          <a:xfrm>
            <a:off x="795281" y="633846"/>
            <a:ext cx="12074769" cy="597475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2830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4" action="ppaction://hlinksldjump"/>
            <a:extLst>
              <a:ext uri="{FF2B5EF4-FFF2-40B4-BE49-F238E27FC236}">
                <a16:creationId xmlns:a16="http://schemas.microsoft.com/office/drawing/2014/main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3" action="ppaction://hlinksldjump"/>
            <a:extLst>
              <a:ext uri="{FF2B5EF4-FFF2-40B4-BE49-F238E27FC236}">
                <a16:creationId xmlns:a16="http://schemas.microsoft.com/office/drawing/2014/main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5" action="ppaction://hlinksldjump"/>
            <a:extLst>
              <a:ext uri="{FF2B5EF4-FFF2-40B4-BE49-F238E27FC236}">
                <a16:creationId xmlns:a16="http://schemas.microsoft.com/office/drawing/2014/main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sp>
        <p:nvSpPr>
          <p:cNvPr id="30" name="Скругленный прямоугольник 21">
            <a:extLst>
              <a:ext uri="{FF2B5EF4-FFF2-40B4-BE49-F238E27FC236}">
                <a16:creationId xmlns:a16="http://schemas.microsoft.com/office/drawing/2014/main" id="{71BF7351-112F-4204-9525-D9CA83B76747}"/>
              </a:ext>
            </a:extLst>
          </p:cNvPr>
          <p:cNvSpPr/>
          <p:nvPr/>
        </p:nvSpPr>
        <p:spPr>
          <a:xfrm>
            <a:off x="3283189" y="3115745"/>
            <a:ext cx="7545065" cy="2096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Военно-воздушные силы (ВВС) и войска противовоздушной обороны (ПВО) </a:t>
            </a:r>
            <a:r>
              <a:rPr lang="ru-RU" sz="2000" dirty="0">
                <a:solidFill>
                  <a:schemeClr val="tx1"/>
                </a:solidFill>
              </a:rPr>
              <a:t>как вид Вооруженных Сил предназначены для защиты центров, районов, объектов, группировок войск от ударов противника с воздуха, а также для поражения объектов, военно-экономического потенциала и войск противника, огневой поддержки и обеспечения боевых действий Сухопутных войск.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6" name="Прямоугольник: скругленные углы 25">
            <a:hlinkClick r:id="rId7" action="ppaction://hlinksldjump"/>
            <a:extLst>
              <a:ext uri="{FF2B5EF4-FFF2-40B4-BE49-F238E27FC236}">
                <a16:creationId xmlns:a16="http://schemas.microsoft.com/office/drawing/2014/main" id="{5CDF7E2A-49B5-49DE-BE7D-A91C48C656C4}"/>
              </a:ext>
            </a:extLst>
          </p:cNvPr>
          <p:cNvSpPr/>
          <p:nvPr/>
        </p:nvSpPr>
        <p:spPr>
          <a:xfrm>
            <a:off x="117231" y="540327"/>
            <a:ext cx="12074769" cy="6014778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5120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A75C4D2-693E-45A3-B24D-2F9513E36389}"/>
              </a:ext>
            </a:extLst>
          </p:cNvPr>
          <p:cNvGrpSpPr/>
          <p:nvPr/>
        </p:nvGrpSpPr>
        <p:grpSpPr>
          <a:xfrm>
            <a:off x="490039" y="2066518"/>
            <a:ext cx="6342627" cy="1610545"/>
            <a:chOff x="2323746" y="1403514"/>
            <a:chExt cx="7125036" cy="1610545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323746" y="1403514"/>
              <a:ext cx="7125036" cy="161054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Центральные органы военного управления</a:t>
              </a:r>
            </a:p>
            <a:p>
              <a:pPr algn="ctr">
                <a:lnSpc>
                  <a:spcPct val="90000"/>
                </a:lnSpc>
              </a:pPr>
              <a:endParaRPr lang="ru-RU" sz="1000" dirty="0"/>
            </a:p>
            <a:p>
              <a:pPr algn="ctr">
                <a:lnSpc>
                  <a:spcPct val="90000"/>
                </a:lnSpc>
              </a:pPr>
              <a:endParaRPr lang="ru-RU" sz="2400" dirty="0"/>
            </a:p>
            <a:p>
              <a:pPr algn="ctr">
                <a:lnSpc>
                  <a:spcPct val="90000"/>
                </a:lnSpc>
              </a:pPr>
              <a:endParaRPr lang="en-US" sz="24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323747" y="2196252"/>
              <a:ext cx="7125035" cy="8028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2400" dirty="0"/>
                <a:t>Министерство обороны Республики Беларусь</a:t>
              </a:r>
            </a:p>
            <a:p>
              <a:pPr algn="ctr">
                <a:lnSpc>
                  <a:spcPct val="90000"/>
                </a:lnSpc>
              </a:pPr>
              <a:r>
                <a:rPr lang="ru-RU" sz="2400" dirty="0"/>
                <a:t>Генеральный штаб Вооруженных Сил</a:t>
              </a:r>
              <a:endParaRPr lang="en-US" sz="2400" dirty="0"/>
            </a:p>
          </p:txBody>
        </p:sp>
      </p:grp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490039" y="4051661"/>
            <a:ext cx="6342627" cy="68010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Сухопутные войска</a:t>
            </a:r>
            <a:endParaRPr lang="en-US" sz="2400" dirty="0"/>
          </a:p>
        </p:txBody>
      </p:sp>
      <p:sp>
        <p:nvSpPr>
          <p:cNvPr id="17" name="Скругленный прямоугольник 16">
            <a:hlinkClick r:id="rId3" action="ppaction://hlinksldjump"/>
          </p:cNvPr>
          <p:cNvSpPr/>
          <p:nvPr/>
        </p:nvSpPr>
        <p:spPr>
          <a:xfrm>
            <a:off x="456068" y="5214110"/>
            <a:ext cx="6342627" cy="89279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Военно-воздушные силы и войска противовоздушной обороны</a:t>
            </a:r>
            <a:endParaRPr lang="en-US" sz="2400" dirty="0"/>
          </a:p>
        </p:txBody>
      </p:sp>
      <p:sp>
        <p:nvSpPr>
          <p:cNvPr id="18" name="Скругленный прямоугольник 17">
            <a:hlinkClick r:id="rId4" action="ppaction://hlinksldjump"/>
          </p:cNvPr>
          <p:cNvSpPr/>
          <p:nvPr/>
        </p:nvSpPr>
        <p:spPr>
          <a:xfrm>
            <a:off x="7103229" y="2066518"/>
            <a:ext cx="4598732" cy="79273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Специальные войска </a:t>
            </a:r>
          </a:p>
          <a:p>
            <a:pPr algn="ctr">
              <a:lnSpc>
                <a:spcPct val="90000"/>
              </a:lnSpc>
            </a:pPr>
            <a:r>
              <a:rPr lang="ru-RU" sz="2400" dirty="0"/>
              <a:t>Вооруженных Сил</a:t>
            </a:r>
            <a:endParaRPr lang="en-US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03229" y="3758763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Вооружение Вооруженных Сил</a:t>
            </a:r>
            <a:endParaRPr lang="en-US" sz="2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89693" y="4525770"/>
            <a:ext cx="4571659" cy="63450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Тыл Вооруженных Сил</a:t>
            </a:r>
            <a:endParaRPr lang="en-US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03230" y="5292776"/>
            <a:ext cx="4571658" cy="792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УВО и организации Вооруженных Сил</a:t>
            </a:r>
            <a:endParaRPr lang="en-US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03229" y="2991755"/>
            <a:ext cx="4598731" cy="63450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400" dirty="0"/>
              <a:t>Роды войск Вооруженных Сил</a:t>
            </a:r>
            <a:endParaRPr lang="en-US" sz="2400" dirty="0"/>
          </a:p>
        </p:txBody>
      </p:sp>
      <p:sp>
        <p:nvSpPr>
          <p:cNvPr id="6" name="Овал 5">
            <a:hlinkClick r:id="rId3" action="ppaction://hlinksldjump"/>
            <a:extLst>
              <a:ext uri="{FF2B5EF4-FFF2-40B4-BE49-F238E27FC236}">
                <a16:creationId xmlns:a16="http://schemas.microsoft.com/office/drawing/2014/main" id="{4EC7231C-323B-4FCD-8018-F7680B960A5F}"/>
              </a:ext>
            </a:extLst>
          </p:cNvPr>
          <p:cNvSpPr/>
          <p:nvPr/>
        </p:nvSpPr>
        <p:spPr>
          <a:xfrm>
            <a:off x="6320813" y="5657264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2" name="Овал 21">
            <a:hlinkClick r:id="rId3" action="ppaction://hlinksldjump"/>
            <a:extLst>
              <a:ext uri="{FF2B5EF4-FFF2-40B4-BE49-F238E27FC236}">
                <a16:creationId xmlns:a16="http://schemas.microsoft.com/office/drawing/2014/main" id="{B2F25125-A2C2-449B-AABC-6565C30CAA28}"/>
              </a:ext>
            </a:extLst>
          </p:cNvPr>
          <p:cNvSpPr/>
          <p:nvPr/>
        </p:nvSpPr>
        <p:spPr>
          <a:xfrm>
            <a:off x="6412675" y="4301268"/>
            <a:ext cx="386020" cy="40979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5" name="Овал 24">
            <a:hlinkClick r:id="rId4" action="ppaction://hlinksldjump"/>
            <a:extLst>
              <a:ext uri="{FF2B5EF4-FFF2-40B4-BE49-F238E27FC236}">
                <a16:creationId xmlns:a16="http://schemas.microsoft.com/office/drawing/2014/main" id="{61439DDB-AE53-4B94-88A3-06B1D55A6EA7}"/>
              </a:ext>
            </a:extLst>
          </p:cNvPr>
          <p:cNvSpPr/>
          <p:nvPr/>
        </p:nvSpPr>
        <p:spPr>
          <a:xfrm>
            <a:off x="11233840" y="2412427"/>
            <a:ext cx="427512" cy="4275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b="1" i="1" dirty="0">
                <a:latin typeface="Calisto MT" panose="02040603050505030304" pitchFamily="18" charset="0"/>
              </a:rPr>
              <a:t>i</a:t>
            </a:r>
            <a:endParaRPr lang="ru-RU" sz="2400" b="1" i="1" dirty="0"/>
          </a:p>
        </p:txBody>
      </p:sp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F79A2D65-AF26-4180-BD17-7FA057D4E6CB}"/>
              </a:ext>
            </a:extLst>
          </p:cNvPr>
          <p:cNvSpPr txBox="1">
            <a:spLocks/>
          </p:cNvSpPr>
          <p:nvPr/>
        </p:nvSpPr>
        <p:spPr>
          <a:xfrm>
            <a:off x="1541712" y="801685"/>
            <a:ext cx="8248464" cy="610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Беларусь: состав 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632F8B71-46D6-42B4-97AE-4AD16521E7C8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2C4BA5F-BA7C-428B-B997-E2B8EAABEB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9" y="420151"/>
            <a:ext cx="972712" cy="972712"/>
          </a:xfrm>
          <a:prstGeom prst="rect">
            <a:avLst/>
          </a:prstGeom>
        </p:spPr>
      </p:pic>
      <p:sp>
        <p:nvSpPr>
          <p:cNvPr id="30" name="Скругленный прямоугольник 21">
            <a:extLst>
              <a:ext uri="{FF2B5EF4-FFF2-40B4-BE49-F238E27FC236}">
                <a16:creationId xmlns:a16="http://schemas.microsoft.com/office/drawing/2014/main" id="{CBC7BD70-484C-4881-ABEA-D96B8C90383F}"/>
              </a:ext>
            </a:extLst>
          </p:cNvPr>
          <p:cNvSpPr/>
          <p:nvPr/>
        </p:nvSpPr>
        <p:spPr>
          <a:xfrm>
            <a:off x="4368533" y="1950430"/>
            <a:ext cx="6969855" cy="20962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Сухопутные войска </a:t>
            </a:r>
            <a:r>
              <a:rPr lang="ru-RU" sz="2000" dirty="0">
                <a:solidFill>
                  <a:schemeClr val="tx1"/>
                </a:solidFill>
              </a:rPr>
              <a:t>предназначены для решения задач по отражению ударов противника и его разгрому в случае развязывания им агрессии. Сухопутные войска в состоянии эффективно вести борьбу с наземным и воздушным противником во взаимодействии с Военно-воздушными силами и войсками противовоздушной обороны.</a:t>
            </a:r>
          </a:p>
          <a:p>
            <a:pPr algn="ctr"/>
            <a:endParaRPr lang="en-US" dirty="0"/>
          </a:p>
        </p:txBody>
      </p:sp>
      <p:sp>
        <p:nvSpPr>
          <p:cNvPr id="26" name="Прямоугольник: скругленные углы 25">
            <a:hlinkClick r:id="rId6" action="ppaction://hlinksldjump"/>
            <a:extLst>
              <a:ext uri="{FF2B5EF4-FFF2-40B4-BE49-F238E27FC236}">
                <a16:creationId xmlns:a16="http://schemas.microsoft.com/office/drawing/2014/main" id="{5CDF7E2A-49B5-49DE-BE7D-A91C48C656C4}"/>
              </a:ext>
            </a:extLst>
          </p:cNvPr>
          <p:cNvSpPr/>
          <p:nvPr/>
        </p:nvSpPr>
        <p:spPr>
          <a:xfrm>
            <a:off x="568300" y="561109"/>
            <a:ext cx="12074769" cy="5959187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173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5152C-669D-4610-8C32-9A21EF8BF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3" y="1691203"/>
            <a:ext cx="972712" cy="97271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26C94C6-F987-4BAA-8D6B-5C8B1D91B70A}"/>
              </a:ext>
            </a:extLst>
          </p:cNvPr>
          <p:cNvSpPr/>
          <p:nvPr/>
        </p:nvSpPr>
        <p:spPr>
          <a:xfrm>
            <a:off x="1538152" y="1669727"/>
            <a:ext cx="102124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настоящее время в нашей стране создан надежный гарант безопасности – эффективные, высоко подготовленные, оснащенные современным вооружением и военной техникой Вооруженные Силы, которые признаны одними из самых боеспособных в регионе Восточной Европы и Азии.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03DC984-6013-4B60-A45C-72536F8FAB6A}"/>
              </a:ext>
            </a:extLst>
          </p:cNvPr>
          <p:cNvSpPr/>
          <p:nvPr/>
        </p:nvSpPr>
        <p:spPr>
          <a:xfrm>
            <a:off x="249396" y="2993166"/>
            <a:ext cx="875392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Белорусскими военными летчиками установлено </a:t>
            </a:r>
            <a:r>
              <a:rPr lang="ru-RU" sz="2000" b="1" dirty="0"/>
              <a:t>15 мировых рекордов </a:t>
            </a:r>
            <a:r>
              <a:rPr lang="ru-RU" sz="2000" dirty="0"/>
              <a:t>на модернизированных отечественными предприятиями самолетах МИГ-29.</a:t>
            </a:r>
            <a:endParaRPr lang="en-US" sz="20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Военными пилотами первыми на постсоветском пространстве </a:t>
            </a:r>
            <a:r>
              <a:rPr lang="ru-RU" sz="2000" b="1" dirty="0"/>
              <a:t>выполнена посадка различных типов самолетов на автомобильный участок дороги</a:t>
            </a:r>
            <a:r>
              <a:rPr lang="ru-RU" sz="2000" dirty="0"/>
              <a:t>, в том числе в темное время суток.</a:t>
            </a:r>
            <a:endParaRPr lang="en-US" sz="2000" dirty="0"/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Белорусские военнослужащие сил специальных операций вместе с российскими коллегами </a:t>
            </a:r>
            <a:r>
              <a:rPr lang="ru-RU" sz="2000" b="1" dirty="0"/>
              <a:t>дважды совершили десантирование на дрейфующую льдину на Северном Полюсе</a:t>
            </a:r>
            <a:r>
              <a:rPr lang="ru-RU" sz="2000" dirty="0"/>
              <a:t>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Высокие результаты демонстрируют белорусские команды в ходе </a:t>
            </a:r>
            <a:r>
              <a:rPr lang="ru-RU" sz="2000" b="1" dirty="0"/>
              <a:t>Армейских международных игр. </a:t>
            </a:r>
            <a:endParaRPr lang="en-US" b="1" dirty="0"/>
          </a:p>
        </p:txBody>
      </p:sp>
      <p:pic>
        <p:nvPicPr>
          <p:cNvPr id="14" name="Picture 2" descr="Картинки по запросу &quot;белорусские войска учение&quot;">
            <a:extLst>
              <a:ext uri="{FF2B5EF4-FFF2-40B4-BE49-F238E27FC236}">
                <a16:creationId xmlns:a16="http://schemas.microsoft.com/office/drawing/2014/main" id="{1855B386-1980-40F4-9018-0B2005591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51814" y="2837841"/>
            <a:ext cx="2340000" cy="20539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172AF5C-AEDB-469E-A791-6EF7932777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1814" y="5188273"/>
            <a:ext cx="2340000" cy="120643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30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93601F-3767-4AC3-8603-517E96B1AE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89" y="1624294"/>
            <a:ext cx="4919310" cy="327954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0B646E-3F3E-4004-A118-5E01E5A70C2C}"/>
              </a:ext>
            </a:extLst>
          </p:cNvPr>
          <p:cNvSpPr txBox="1"/>
          <p:nvPr/>
        </p:nvSpPr>
        <p:spPr>
          <a:xfrm>
            <a:off x="455201" y="1628263"/>
            <a:ext cx="60899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Активно развивается </a:t>
            </a:r>
            <a:r>
              <a:rPr lang="ru-RU" sz="2000" b="1" dirty="0"/>
              <a:t>оборонно-промышленный комплекс</a:t>
            </a:r>
            <a:r>
              <a:rPr lang="ru-RU" sz="2000" dirty="0"/>
              <a:t>, который производит:</a:t>
            </a:r>
            <a:endParaRPr lang="ru-RU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автоматизированные системы управления оружием и войсками;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e-BY" sz="2000" dirty="0"/>
              <a:t>автоматизированные информационные системы;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e-BY" sz="2000" dirty="0"/>
              <a:t>оптоэлектронные системы;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e-BY" sz="2000" dirty="0"/>
              <a:t>спутниковую навигационную апаратуру;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элементы радиолокации и радиолокационные станции;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лазерно-оптические системы и технологии нового поколения интегральной элементной базы.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E3E7E-B93C-4852-8093-FB51CA10C919}"/>
              </a:ext>
            </a:extLst>
          </p:cNvPr>
          <p:cNvSpPr txBox="1"/>
          <p:nvPr/>
        </p:nvSpPr>
        <p:spPr>
          <a:xfrm>
            <a:off x="441433" y="5157564"/>
            <a:ext cx="8583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Так, например, созданные у нас автоматизированные системы управления для ВВС и войск ПВО не имеют аналогов в мире. Нашими предприятиями практически с нуля освоено производство ракетного оружия. И сегодня мы имеем </a:t>
            </a:r>
            <a:r>
              <a:rPr lang="ru-RU" sz="2000" b="1" dirty="0"/>
              <a:t>комплекс реактивной системы залпового огня «Полонез»</a:t>
            </a:r>
            <a:r>
              <a:rPr lang="ru-RU" sz="2000" dirty="0"/>
              <a:t>,</a:t>
            </a:r>
            <a:r>
              <a:rPr lang="ru-RU" sz="2000" b="1" dirty="0"/>
              <a:t> </a:t>
            </a:r>
            <a:r>
              <a:rPr lang="ru-RU" sz="2000" dirty="0"/>
              <a:t>способный наносить удар с дальностью до 200 км с идеальной точностью.</a:t>
            </a:r>
            <a:endParaRPr lang="en-US" sz="20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3909B6-7FEB-4DDE-860C-058FFC1B67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907" y="5275000"/>
            <a:ext cx="2319892" cy="130295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282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41433" y="604691"/>
            <a:ext cx="9980381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Вооруженные Силы Республики Беларусь – </a:t>
            </a:r>
            <a:b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гарант национальной безопасности страны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38D3D-46A5-40DF-9075-6A2C1D78D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608" y="1699846"/>
            <a:ext cx="5119212" cy="28596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ABBFEE-9144-4BD7-894F-FD339D9D19C2}"/>
              </a:ext>
            </a:extLst>
          </p:cNvPr>
          <p:cNvSpPr txBox="1"/>
          <p:nvPr/>
        </p:nvSpPr>
        <p:spPr>
          <a:xfrm>
            <a:off x="441433" y="4638283"/>
            <a:ext cx="53497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Чтобы умело управлять современной военной техникой, научиться защищать свою Родину нужны соответствующие знания, умения и навыки, которые дает </a:t>
            </a:r>
            <a:r>
              <a:rPr lang="ru-RU" b="1" dirty="0"/>
              <a:t>армия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В Беларуси существует </a:t>
            </a:r>
            <a:r>
              <a:rPr lang="ru-RU" b="1" dirty="0"/>
              <a:t>срочная военная служба</a:t>
            </a:r>
            <a:r>
              <a:rPr lang="ru-RU" dirty="0"/>
              <a:t>, которая предназначена, в первую очередь, для подготовки военно-обученного резерва.</a:t>
            </a: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3E7152CF-5C48-43AD-B1CA-42B8B23DDC0A}"/>
              </a:ext>
            </a:extLst>
          </p:cNvPr>
          <p:cNvSpPr txBox="1">
            <a:spLocks/>
          </p:cNvSpPr>
          <p:nvPr/>
        </p:nvSpPr>
        <p:spPr>
          <a:xfrm>
            <a:off x="5994537" y="1682732"/>
            <a:ext cx="5625856" cy="2955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Получить военно-учетную специальность можно, проходя службу </a:t>
            </a:r>
            <a:r>
              <a:rPr lang="ru-RU" sz="1800" b="1" dirty="0"/>
              <a:t>в резерве</a:t>
            </a:r>
            <a:r>
              <a:rPr lang="ru-RU" sz="1800" dirty="0"/>
              <a:t>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 ходе службы в резерве в течение двух или трех лет (в зависимости от уровня образования) молодой человек </a:t>
            </a:r>
            <a:r>
              <a:rPr lang="ru-RU" sz="1800" b="1" dirty="0"/>
              <a:t>дважды в год </a:t>
            </a:r>
            <a:r>
              <a:rPr lang="ru-RU" sz="1800" dirty="0"/>
              <a:t>проходит сборы в среднем по месяцу или полтора, занимаясь только боевой учебой.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Военно-учетную специальность получают также на военных факультетах и военных кафедрах гражданских учреждений высшего образования студенты. В этом случае они проходят срочную военную службу всего полгода.</a:t>
            </a: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id="{DFC8C939-3EB8-4208-8B7A-4AE072304C1F}"/>
              </a:ext>
            </a:extLst>
          </p:cNvPr>
          <p:cNvSpPr txBox="1">
            <a:spLocks/>
          </p:cNvSpPr>
          <p:nvPr/>
        </p:nvSpPr>
        <p:spPr>
          <a:xfrm>
            <a:off x="5994537" y="4638283"/>
            <a:ext cx="4239709" cy="1618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1800" dirty="0"/>
              <a:t>Тем, кто решил связать с армией свою жизнь, став </a:t>
            </a:r>
            <a:r>
              <a:rPr lang="ru-RU" sz="1800" b="1" dirty="0"/>
              <a:t>профессиональным военным</a:t>
            </a:r>
            <a:r>
              <a:rPr lang="ru-RU" sz="1800" dirty="0"/>
              <a:t>, можно обучаться в Военной академии Республики Беларусь, а также на семи военных факультетах высших гражданских учебных заведений. Еще пять военных кафедр осуществляют подготовку офицеров запаса.</a:t>
            </a:r>
          </a:p>
        </p:txBody>
      </p:sp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id="{9F0C9EDD-B3A2-44CC-9E11-B9E9847C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6086" y="466581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E79DFB-FAFC-4E7E-8183-7C7AD53450DA}"/>
              </a:ext>
            </a:extLst>
          </p:cNvPr>
          <p:cNvSpPr txBox="1"/>
          <p:nvPr/>
        </p:nvSpPr>
        <p:spPr>
          <a:xfrm>
            <a:off x="10302895" y="5829760"/>
            <a:ext cx="18769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Военное образование в Республике Беларусь</a:t>
            </a:r>
            <a:endParaRPr lang="x-none" sz="1400" i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0760" y="4654858"/>
            <a:ext cx="403276" cy="39994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393" y="5148404"/>
            <a:ext cx="336088" cy="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6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7490</TotalTime>
  <Words>2434</Words>
  <Application>Microsoft Office PowerPoint</Application>
  <PresentationFormat>Широкоэкранный</PresentationFormat>
  <Paragraphs>310</Paragraphs>
  <Slides>21</Slides>
  <Notes>9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Calibri</vt:lpstr>
      <vt:lpstr>Arial</vt:lpstr>
      <vt:lpstr>Arial Black</vt:lpstr>
      <vt:lpstr>Calibri Light</vt:lpstr>
      <vt:lpstr>Wingdings</vt:lpstr>
      <vt:lpstr>Calisto MT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Соловьёв Александр</cp:lastModifiedBy>
  <cp:revision>467</cp:revision>
  <cp:lastPrinted>2018-12-07T06:48:34Z</cp:lastPrinted>
  <dcterms:created xsi:type="dcterms:W3CDTF">2018-12-03T10:14:15Z</dcterms:created>
  <dcterms:modified xsi:type="dcterms:W3CDTF">2022-02-18T12:59:45Z</dcterms:modified>
</cp:coreProperties>
</file>