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309" r:id="rId2"/>
    <p:sldId id="313" r:id="rId3"/>
    <p:sldId id="335" r:id="rId4"/>
    <p:sldId id="320" r:id="rId5"/>
    <p:sldId id="340" r:id="rId6"/>
    <p:sldId id="341" r:id="rId7"/>
    <p:sldId id="342" r:id="rId8"/>
    <p:sldId id="343" r:id="rId9"/>
  </p:sldIdLst>
  <p:sldSz cx="12192000" cy="6858000"/>
  <p:notesSz cx="6858000" cy="9144000"/>
  <p:embeddedFontLst>
    <p:embeddedFont>
      <p:font typeface="Arial Black" panose="020B0A04020102020204" pitchFamily="34" charset="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DCE4F0"/>
    <a:srgbClr val="A6B9D8"/>
    <a:srgbClr val="F4D404"/>
    <a:srgbClr val="AC5C9C"/>
    <a:srgbClr val="FCFC9C"/>
    <a:srgbClr val="841C2C"/>
    <a:srgbClr val="EC9C04"/>
    <a:srgbClr val="046CB3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2" autoAdjust="0"/>
    <p:restoredTop sz="95171" autoAdjust="0"/>
  </p:normalViewPr>
  <p:slideViewPr>
    <p:cSldViewPr snapToGrid="0">
      <p:cViewPr varScale="1">
        <p:scale>
          <a:sx n="114" d="100"/>
          <a:sy n="114" d="100"/>
        </p:scale>
        <p:origin x="30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24.01.2022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9197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63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011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47518-D355-4F7A-A2B9-51FCBA67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0789AB-250F-471C-8483-ED3F0CA6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B0AFF-DC10-4A5D-8816-4B31F9F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9D8AE-DE2E-42FF-87FA-5DA9525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90AD91-ABA3-4214-84C7-3C26221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9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806960" y="90820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CEDD956-B3AF-4AC1-AA44-1EE5E8FC38C0}"/>
              </a:ext>
            </a:extLst>
          </p:cNvPr>
          <p:cNvGrpSpPr/>
          <p:nvPr userDrawn="1"/>
        </p:nvGrpSpPr>
        <p:grpSpPr>
          <a:xfrm>
            <a:off x="9904918" y="601679"/>
            <a:ext cx="1481950" cy="484901"/>
            <a:chOff x="9757074" y="699511"/>
            <a:chExt cx="1481950" cy="4849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7C09769-487C-4A3E-AFF7-1073DA4BD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57074" y="926818"/>
              <a:ext cx="1481950" cy="257594"/>
            </a:xfrm>
            <a:prstGeom prst="rect">
              <a:avLst/>
            </a:prstGeom>
            <a:effectLst/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E320D15-8BC8-4F46-B7CF-69BDA9BC1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80517" y="699511"/>
              <a:ext cx="1068715" cy="257594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6973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F0D46-03FB-40DE-9262-9545720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9C33C8-EA0A-4C0F-A79D-091E9FF9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17D898-6351-409F-99D2-0E42B969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2DFE41-A51D-4BB7-B281-CD9E262B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6C2A6A-C8B6-4800-8000-B2A208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3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0EB2AE-2EEA-4E02-B241-E88905DA6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96CE4D-58BB-46AA-821D-EB24EE87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3E276-7AA4-4887-A5AF-B5B9B4A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1CD4F-65EF-4EC3-842D-882CE1B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9E4F5-F40C-4647-BA33-6E0ED60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2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5CA8F-E289-447F-82FE-671821E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D0DF2D-62C9-4277-AC2F-DED10ADB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D75228-09B7-4FD0-B1D8-F363090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A2DA92-A504-4FEA-B07C-34893624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6F0FA9-C6A0-45D5-821C-81B894F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3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6B423-4918-417B-913F-88C70FDA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206230-C331-4D82-81D4-FAD019CC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906615-50B8-4DA3-AE0A-C0C3079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725EAF-B987-4940-9C8B-04A0786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1442F-B94A-471D-B387-0BF207C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8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00D54-07F0-4C68-BFC8-CF856EAD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1760AF-7165-466E-931B-63286E52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A142AE-88EB-4199-9704-74B4041F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4F6BEB-9013-44F0-8A77-4293CEE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64689B-C38F-44E7-A176-9A8E849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6851F2-7506-484E-8A37-FA3F3DE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5D107-6492-49BC-B93E-DF74713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EC13D6-0260-46C0-BDD3-FBA08210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6D720C-08BB-4794-882A-A680B489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10B746-D231-415C-A88B-A3378130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3C7C03-BE96-4706-9EE2-5CA7A958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A467F1-77EF-416D-932B-7A0B57E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74A35B-8A85-4371-B83C-D466998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ED622F-4A53-410B-9E91-4D6C00A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0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87A0D-541F-44CB-8CDB-EE6D3FB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593C35-ECAA-437E-9DC4-76CA89C8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7332C6-8E79-4D4A-9BFF-77E95E6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AB0008-1D37-41F9-9DB3-9E2637E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5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55487D-E4AD-404C-BC2E-00BAD54C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FEDFAD-7591-4066-9F72-8128902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7CE97B-79B1-48E5-A359-DB7955F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02376-3488-452E-9CE3-6E885A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07AEB9-7AE0-41E7-9A03-5EB94505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A4C6C2-DD05-447D-8493-FE12A77F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0E10D8-55D2-4167-9233-3E7D2E2D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B21939-2ACA-47BA-9FEB-0104455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9105F2-0D9D-4351-9E97-340C32A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1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91A64-10B8-4213-8047-2B52AE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A1BFC4F-568D-499A-8E85-674AFEA9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6C2A26-D88C-4EA8-8187-59DB3225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23A2D8-D0F5-4410-8A10-F2F495D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1E348B-24C3-40EE-B460-2BD67BC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D1E64-47B9-49BC-B4A7-1E6209D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0FD6A-FFAD-433C-B81E-42522D8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5CC359-AAF4-47CB-B2D1-B50CC5D6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6E64B2-9F54-4009-95AF-31038250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D5FAD2-012F-4C6D-A9D4-8F7EB363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2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1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8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2.wdp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youtu.be/AvVKwiPBz2Q?t=92" TargetMode="External"/><Relationship Id="rId5" Type="http://schemas.microsoft.com/office/2007/relationships/hdphoto" Target="../media/hdphoto13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18.wdp"/><Relationship Id="rId3" Type="http://schemas.microsoft.com/office/2007/relationships/hdphoto" Target="../media/hdphoto14.wdp"/><Relationship Id="rId7" Type="http://schemas.microsoft.com/office/2007/relationships/hdphoto" Target="../media/hdphoto15.wdp"/><Relationship Id="rId12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11" Type="http://schemas.microsoft.com/office/2007/relationships/hdphoto" Target="../media/hdphoto17.wdp"/><Relationship Id="rId5" Type="http://schemas.openxmlformats.org/officeDocument/2006/relationships/image" Target="../media/image18.png"/><Relationship Id="rId15" Type="http://schemas.microsoft.com/office/2007/relationships/hdphoto" Target="../media/hdphoto19.wdp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microsoft.com/office/2007/relationships/hdphoto" Target="../media/hdphoto16.wdp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7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21.wdp"/><Relationship Id="rId5" Type="http://schemas.openxmlformats.org/officeDocument/2006/relationships/image" Target="../media/image25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20.wdp"/><Relationship Id="rId7" Type="http://schemas.openxmlformats.org/officeDocument/2006/relationships/slide" Target="slide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microsoft.com/office/2007/relationships/hdphoto" Target="../media/hdphoto21.wdp"/><Relationship Id="rId4" Type="http://schemas.openxmlformats.org/officeDocument/2006/relationships/image" Target="../media/image25.png"/><Relationship Id="rId9" Type="http://schemas.microsoft.com/office/2007/relationships/hdphoto" Target="../media/hdphoto2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7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tvr.by/news/obshchestvo/pervyy_v_strane_muzey_pamyati_gotovyat_k_otkrytiyu_v_khrame_pamyatnike_v_chest_vsekh_svyatykh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351561" y="153733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108858" y="6412148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Январь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2022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8A43DB-0F94-4D29-9961-3C25039C203F}"/>
              </a:ext>
            </a:extLst>
          </p:cNvPr>
          <p:cNvSpPr/>
          <p:nvPr/>
        </p:nvSpPr>
        <p:spPr>
          <a:xfrm>
            <a:off x="4479412" y="1915496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11" y="1494696"/>
            <a:ext cx="3782558" cy="4246086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459159" y="3698018"/>
            <a:ext cx="7525520" cy="17046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0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  <a:t>Мир межконфессиональный, мир межнациональный</a:t>
            </a:r>
            <a:br>
              <a:rPr lang="ru-RU" sz="40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</a:br>
            <a:r>
              <a:rPr lang="ru-RU" sz="2800" b="1" dirty="0">
                <a:latin typeface="Arial"/>
                <a:ea typeface="Arial"/>
                <a:cs typeface="Arial"/>
                <a:sym typeface="Arial"/>
              </a:rPr>
              <a:t>(о приоритетах конфессиональной политики Республики Беларусь)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DC78F94-84D3-4F0D-97E6-029F8257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</a:t>
            </a:fld>
            <a:endParaRPr lang="x-none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B727DA-8BDA-41A2-AF77-936FD3ACE39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5523" y="2077822"/>
            <a:ext cx="7106072" cy="72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85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:a16="http://schemas.microsoft.com/office/drawing/2014/main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41434" y="604691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Приоритеты конфессиональной политики Республики Беларусь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44574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D216664-7F49-44A9-AB27-2120BBCA76A2}"/>
              </a:ext>
            </a:extLst>
          </p:cNvPr>
          <p:cNvSpPr/>
          <p:nvPr/>
        </p:nvSpPr>
        <p:spPr>
          <a:xfrm>
            <a:off x="6623538" y="1591295"/>
            <a:ext cx="511326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/>
              <a:t>Законодательство страны обеспечивает и гарантирует права каждого </a:t>
            </a:r>
            <a:r>
              <a:rPr lang="ru-RU" b="1" dirty="0"/>
              <a:t>на свободу совести и свободу вероисповедания, на социальную справедливость, равенство, защиту прав и интересов независимо от отношения к религии и религиозной принадлежности, на свободу объединения в религиозные организации</a:t>
            </a:r>
            <a:r>
              <a:rPr lang="ru-RU" dirty="0"/>
              <a:t>.</a:t>
            </a:r>
          </a:p>
          <a:p>
            <a:pPr>
              <a:spcAft>
                <a:spcPts val="0"/>
              </a:spcAft>
            </a:pPr>
            <a:endParaRPr lang="ru-RU" b="1" dirty="0"/>
          </a:p>
          <a:p>
            <a:pPr algn="just">
              <a:spcAft>
                <a:spcPts val="0"/>
              </a:spcAft>
            </a:pPr>
            <a:r>
              <a:rPr lang="ru-RU" dirty="0"/>
              <a:t>В соответствии со статьей 31 Конституции Республики Беларусь каждый имеет право самостоятельно определять </a:t>
            </a:r>
            <a:r>
              <a:rPr lang="ru-RU" b="1" dirty="0"/>
              <a:t>свое отношение </a:t>
            </a:r>
            <a:r>
              <a:rPr lang="ru-RU" dirty="0"/>
              <a:t>к религии, единолично или совместно с другими исповедовать любую религию или не исповедовать никакой, выражать и распространять убеждения, связанные с отношением к религии, участвовать в отправлении религиозных культов, ритуалов, обрядов, не запрещенных законом.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DABE18F-9EA9-4F5A-B3DD-FDA6BE73AC76}"/>
              </a:ext>
            </a:extLst>
          </p:cNvPr>
          <p:cNvSpPr/>
          <p:nvPr/>
        </p:nvSpPr>
        <p:spPr>
          <a:xfrm>
            <a:off x="388020" y="4915282"/>
            <a:ext cx="57871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dirty="0"/>
              <a:t>Для белорусского общества характерны веротерпимость и отсутствие конфликтов на религиозной почве. </a:t>
            </a:r>
            <a:endParaRPr lang="en-US" dirty="0"/>
          </a:p>
          <a:p>
            <a:pPr algn="just">
              <a:spcAft>
                <a:spcPts val="1200"/>
              </a:spcAft>
            </a:pPr>
            <a:r>
              <a:rPr lang="ru-RU" dirty="0"/>
              <a:t>На поддержание мирного сосуществования религиозных общностей направлены и политика государства, и деятельность самих религиозных организаций.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201" y="1720012"/>
            <a:ext cx="5719927" cy="31952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8226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00D5DF1-2338-4BF1-B332-EA7157456FB1}"/>
              </a:ext>
            </a:extLst>
          </p:cNvPr>
          <p:cNvGrpSpPr/>
          <p:nvPr/>
        </p:nvGrpSpPr>
        <p:grpSpPr>
          <a:xfrm>
            <a:off x="4832949" y="1985149"/>
            <a:ext cx="2979404" cy="2651670"/>
            <a:chOff x="4552417" y="2325694"/>
            <a:chExt cx="2979404" cy="2651670"/>
          </a:xfrm>
        </p:grpSpPr>
        <p:pic>
          <p:nvPicPr>
            <p:cNvPr id="1028" name="Picture 4" descr="Формирование территории Беларуси в XX веке — урок. География, 10 класс.">
              <a:extLst>
                <a:ext uri="{FF2B5EF4-FFF2-40B4-BE49-F238E27FC236}">
                  <a16:creationId xmlns:a16="http://schemas.microsoft.com/office/drawing/2014/main" id="{5F72402C-0EE6-4E7C-AD65-9A704FA762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417" y="2325694"/>
              <a:ext cx="2979404" cy="2651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BDC804B9-60EB-4D6C-9EDD-18FE80BF1E62}"/>
                </a:ext>
              </a:extLst>
            </p:cNvPr>
            <p:cNvSpPr/>
            <p:nvPr/>
          </p:nvSpPr>
          <p:spPr>
            <a:xfrm>
              <a:off x="4591627" y="2339741"/>
              <a:ext cx="496188" cy="968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2855E61A-E68F-4A29-A758-3DBD6037DD91}"/>
                </a:ext>
              </a:extLst>
            </p:cNvPr>
            <p:cNvSpPr/>
            <p:nvPr/>
          </p:nvSpPr>
          <p:spPr>
            <a:xfrm>
              <a:off x="4878931" y="2339741"/>
              <a:ext cx="522000" cy="9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F8FBBA5C-CC08-41F9-9ED3-9D9E2890144C}"/>
                </a:ext>
              </a:extLst>
            </p:cNvPr>
            <p:cNvSpPr/>
            <p:nvPr/>
          </p:nvSpPr>
          <p:spPr>
            <a:xfrm>
              <a:off x="5115212" y="2339741"/>
              <a:ext cx="496188" cy="340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</p:grp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3E071D-7593-4BF0-81AA-360EE2765B8F}"/>
              </a:ext>
            </a:extLst>
          </p:cNvPr>
          <p:cNvSpPr txBox="1"/>
          <p:nvPr/>
        </p:nvSpPr>
        <p:spPr>
          <a:xfrm>
            <a:off x="789262" y="1659861"/>
            <a:ext cx="42786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b="1" dirty="0">
                <a:solidFill>
                  <a:srgbClr val="C00000"/>
                </a:solidFill>
              </a:rPr>
              <a:t>Белорусская Православная церковь </a:t>
            </a:r>
            <a:r>
              <a:rPr lang="ru-RU" sz="1800" dirty="0"/>
              <a:t>объединяет </a:t>
            </a:r>
            <a:r>
              <a:rPr lang="ru-RU" sz="1800" b="1" dirty="0"/>
              <a:t>1 709 </a:t>
            </a:r>
            <a:r>
              <a:rPr lang="ru-RU" sz="1800" dirty="0"/>
              <a:t>общин, </a:t>
            </a:r>
            <a:r>
              <a:rPr lang="ru-RU" sz="1800" b="1" dirty="0"/>
              <a:t>15</a:t>
            </a:r>
            <a:r>
              <a:rPr lang="ru-RU" sz="1800" dirty="0"/>
              <a:t> епархий,</a:t>
            </a:r>
          </a:p>
          <a:p>
            <a:pPr algn="r"/>
            <a:r>
              <a:rPr lang="ru-RU" sz="1800" b="1" dirty="0"/>
              <a:t>6</a:t>
            </a:r>
            <a:r>
              <a:rPr lang="ru-RU" sz="1800" dirty="0"/>
              <a:t> духовных учебных заведений, </a:t>
            </a:r>
          </a:p>
          <a:p>
            <a:pPr algn="r"/>
            <a:r>
              <a:rPr lang="ru-RU" sz="1800" b="1" dirty="0"/>
              <a:t>35</a:t>
            </a:r>
            <a:r>
              <a:rPr lang="ru-RU" sz="1800" dirty="0"/>
              <a:t> монастырей, </a:t>
            </a:r>
            <a:r>
              <a:rPr lang="ru-RU" sz="1800" b="1" dirty="0"/>
              <a:t>15</a:t>
            </a:r>
            <a:r>
              <a:rPr lang="ru-RU" sz="1800" dirty="0"/>
              <a:t> братств,</a:t>
            </a:r>
          </a:p>
          <a:p>
            <a:pPr algn="r"/>
            <a:r>
              <a:rPr lang="ru-RU" sz="1800" dirty="0"/>
              <a:t> </a:t>
            </a:r>
            <a:r>
              <a:rPr lang="ru-RU" sz="1800" b="1" dirty="0"/>
              <a:t>10</a:t>
            </a:r>
            <a:r>
              <a:rPr lang="ru-RU" sz="1800" dirty="0"/>
              <a:t> </a:t>
            </a:r>
            <a:r>
              <a:rPr lang="ru-RU" sz="1800" dirty="0" err="1"/>
              <a:t>сестричеств</a:t>
            </a:r>
            <a:r>
              <a:rPr lang="ru-RU" sz="1800" dirty="0"/>
              <a:t>, </a:t>
            </a:r>
            <a:r>
              <a:rPr lang="ru-RU" sz="1800" b="1" dirty="0"/>
              <a:t>одну</a:t>
            </a:r>
            <a:r>
              <a:rPr lang="ru-RU" sz="1800" dirty="0"/>
              <a:t> миссию. </a:t>
            </a:r>
            <a:endParaRPr lang="en-US" sz="1800" dirty="0"/>
          </a:p>
        </p:txBody>
      </p:sp>
      <p:sp>
        <p:nvSpPr>
          <p:cNvPr id="21" name="Заголовок 9">
            <a:extLst>
              <a:ext uri="{FF2B5EF4-FFF2-40B4-BE49-F238E27FC236}">
                <a16:creationId xmlns:a16="http://schemas.microsoft.com/office/drawing/2014/main" id="{364565C9-67B3-4D71-947C-1A12623CFD22}"/>
              </a:ext>
            </a:extLst>
          </p:cNvPr>
          <p:cNvSpPr txBox="1">
            <a:spLocks/>
          </p:cNvSpPr>
          <p:nvPr/>
        </p:nvSpPr>
        <p:spPr>
          <a:xfrm>
            <a:off x="441434" y="604691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Приоритеты конфессиональной политики Республики Беларусь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31C14F6-68B8-4341-81BC-1C63C31B1007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44574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0B095D8-C9C9-44B3-80FD-E80026E2214B}"/>
              </a:ext>
            </a:extLst>
          </p:cNvPr>
          <p:cNvSpPr txBox="1"/>
          <p:nvPr/>
        </p:nvSpPr>
        <p:spPr>
          <a:xfrm>
            <a:off x="893358" y="3681962"/>
            <a:ext cx="37946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В составе </a:t>
            </a:r>
            <a:r>
              <a:rPr lang="ru-RU" b="1" dirty="0">
                <a:solidFill>
                  <a:srgbClr val="C00000"/>
                </a:solidFill>
              </a:rPr>
              <a:t>Римско-католической церкви </a:t>
            </a:r>
            <a:r>
              <a:rPr lang="ru-RU" dirty="0"/>
              <a:t>в Беларуси </a:t>
            </a:r>
            <a:r>
              <a:rPr lang="ru-RU" b="1" dirty="0"/>
              <a:t>4</a:t>
            </a:r>
            <a:r>
              <a:rPr lang="ru-RU" dirty="0"/>
              <a:t> епархии, </a:t>
            </a:r>
          </a:p>
          <a:p>
            <a:pPr algn="r"/>
            <a:r>
              <a:rPr lang="ru-RU" b="1" dirty="0"/>
              <a:t>498</a:t>
            </a:r>
            <a:r>
              <a:rPr lang="ru-RU" dirty="0"/>
              <a:t> общин, </a:t>
            </a:r>
            <a:br>
              <a:rPr lang="ru-RU" dirty="0"/>
            </a:br>
            <a:r>
              <a:rPr lang="ru-RU" b="1" dirty="0"/>
              <a:t>6</a:t>
            </a:r>
            <a:r>
              <a:rPr lang="ru-RU" dirty="0"/>
              <a:t> духовных учебных заведений, </a:t>
            </a:r>
            <a:br>
              <a:rPr lang="ru-RU" dirty="0"/>
            </a:br>
            <a:r>
              <a:rPr lang="ru-RU" b="1" dirty="0"/>
              <a:t>11</a:t>
            </a:r>
            <a:r>
              <a:rPr lang="ru-RU" dirty="0"/>
              <a:t> миссий и </a:t>
            </a:r>
            <a:r>
              <a:rPr lang="ru-RU" b="1" dirty="0"/>
              <a:t>9</a:t>
            </a:r>
            <a:r>
              <a:rPr lang="ru-RU" dirty="0"/>
              <a:t> монастырей.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6174C1-7C6A-4392-B30B-2AA8265F1906}"/>
              </a:ext>
            </a:extLst>
          </p:cNvPr>
          <p:cNvSpPr txBox="1"/>
          <p:nvPr/>
        </p:nvSpPr>
        <p:spPr>
          <a:xfrm>
            <a:off x="7577344" y="1871742"/>
            <a:ext cx="4493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трех </a:t>
            </a:r>
            <a:r>
              <a:rPr lang="ru-RU" b="1" dirty="0">
                <a:solidFill>
                  <a:srgbClr val="C00000"/>
                </a:solidFill>
              </a:rPr>
              <a:t>иудейских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религиозных объединениях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насчитываются </a:t>
            </a:r>
            <a:br>
              <a:rPr lang="ru-RU" dirty="0"/>
            </a:br>
            <a:r>
              <a:rPr lang="ru-RU" b="1" dirty="0"/>
              <a:t>53 </a:t>
            </a:r>
            <a:r>
              <a:rPr lang="ru-RU" dirty="0"/>
              <a:t>религиозные общины, </a:t>
            </a:r>
            <a:r>
              <a:rPr lang="ru-RU" b="1" dirty="0"/>
              <a:t>9</a:t>
            </a:r>
            <a:r>
              <a:rPr lang="ru-RU" dirty="0"/>
              <a:t> культовых зданий, </a:t>
            </a:r>
            <a:r>
              <a:rPr lang="ru-RU" b="1" dirty="0"/>
              <a:t>1</a:t>
            </a:r>
            <a:r>
              <a:rPr lang="ru-RU" dirty="0"/>
              <a:t> духовное учебное заведение.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3F2E73-5801-45A0-8990-1D7CE2D1FA98}"/>
              </a:ext>
            </a:extLst>
          </p:cNvPr>
          <p:cNvSpPr txBox="1"/>
          <p:nvPr/>
        </p:nvSpPr>
        <p:spPr>
          <a:xfrm>
            <a:off x="7688984" y="3895159"/>
            <a:ext cx="4270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Беларуси действуют </a:t>
            </a:r>
            <a:r>
              <a:rPr lang="ru-RU" b="1" dirty="0"/>
              <a:t>24 </a:t>
            </a:r>
            <a:r>
              <a:rPr lang="ru-RU" b="1" dirty="0">
                <a:solidFill>
                  <a:srgbClr val="C00000"/>
                </a:solidFill>
              </a:rPr>
              <a:t>мусульманские религиозные общины</a:t>
            </a:r>
            <a:r>
              <a:rPr lang="ru-RU" dirty="0"/>
              <a:t>, которые располагают </a:t>
            </a:r>
            <a:r>
              <a:rPr lang="ru-RU" b="1" dirty="0"/>
              <a:t>9 </a:t>
            </a:r>
            <a:r>
              <a:rPr lang="ru-RU" dirty="0"/>
              <a:t>культовыми зданиями, в том числе Соборной мечетью в Минске.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85C8A3-0320-4B11-A0A9-CF5349F6EC63}"/>
              </a:ext>
            </a:extLst>
          </p:cNvPr>
          <p:cNvSpPr txBox="1"/>
          <p:nvPr/>
        </p:nvSpPr>
        <p:spPr>
          <a:xfrm>
            <a:off x="1303394" y="5399907"/>
            <a:ext cx="9177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C00000"/>
                </a:solidFill>
              </a:rPr>
              <a:t>Протестантские религиозные организации </a:t>
            </a:r>
            <a:r>
              <a:rPr lang="ru-RU" sz="1600" dirty="0"/>
              <a:t>представлены </a:t>
            </a:r>
            <a:r>
              <a:rPr lang="ru-RU" sz="1600" b="1" dirty="0"/>
              <a:t>1 038 </a:t>
            </a:r>
            <a:r>
              <a:rPr lang="ru-RU" sz="1600" dirty="0"/>
              <a:t>религиозными общинами, </a:t>
            </a:r>
            <a:br>
              <a:rPr lang="ru-RU" sz="1600" dirty="0"/>
            </a:br>
            <a:r>
              <a:rPr lang="ru-RU" sz="1600" b="1" dirty="0"/>
              <a:t>21</a:t>
            </a:r>
            <a:r>
              <a:rPr lang="ru-RU" sz="1600" dirty="0"/>
              <a:t> объединением,  </a:t>
            </a:r>
            <a:r>
              <a:rPr lang="ru-RU" sz="1600" b="1" dirty="0"/>
              <a:t>22</a:t>
            </a:r>
            <a:r>
              <a:rPr lang="ru-RU" sz="1600" dirty="0"/>
              <a:t> миссиями и </a:t>
            </a:r>
            <a:r>
              <a:rPr lang="ru-RU" sz="1600" b="1" dirty="0"/>
              <a:t>5</a:t>
            </a:r>
            <a:r>
              <a:rPr lang="ru-RU" sz="1600" dirty="0"/>
              <a:t> духовными учебными заведениями </a:t>
            </a:r>
            <a:r>
              <a:rPr lang="ru-RU" sz="1600" b="1" dirty="0"/>
              <a:t>13 </a:t>
            </a:r>
            <a:r>
              <a:rPr lang="ru-RU" sz="1600" dirty="0"/>
              <a:t>религиозных направлений.</a:t>
            </a:r>
          </a:p>
          <a:p>
            <a:pPr algn="just"/>
            <a:r>
              <a:rPr lang="ru-RU" sz="1600" dirty="0"/>
              <a:t>Наиболее многочисленными среди протестантских направлений являются </a:t>
            </a:r>
            <a:r>
              <a:rPr lang="ru-RU" sz="1600" b="1" dirty="0"/>
              <a:t>объединения христиан веры евангельской </a:t>
            </a:r>
            <a:r>
              <a:rPr lang="ru-RU" sz="1600" dirty="0"/>
              <a:t>(524 общины), </a:t>
            </a:r>
            <a:r>
              <a:rPr lang="ru-RU" sz="1600" b="1" dirty="0"/>
              <a:t>евангельских христиан баптистов </a:t>
            </a:r>
            <a:r>
              <a:rPr lang="ru-RU" sz="1600" dirty="0"/>
              <a:t>(281 община), </a:t>
            </a:r>
            <a:r>
              <a:rPr lang="ru-RU" sz="1600" b="1" dirty="0"/>
              <a:t>адвентистов седьмого дня </a:t>
            </a:r>
            <a:r>
              <a:rPr lang="ru-RU" sz="1600" dirty="0"/>
              <a:t>(73 общины).</a:t>
            </a:r>
            <a:endParaRPr lang="en-US" sz="1600" dirty="0"/>
          </a:p>
        </p:txBody>
      </p:sp>
      <p:pic>
        <p:nvPicPr>
          <p:cNvPr id="1030" name="Picture 6" descr="Иудаизм – Бесплатные иконки: формы и символы">
            <a:extLst>
              <a:ext uri="{FF2B5EF4-FFF2-40B4-BE49-F238E27FC236}">
                <a16:creationId xmlns:a16="http://schemas.microsoft.com/office/drawing/2014/main" id="{CFF7B97B-1DEF-4276-A92D-918B3FE5D7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98762" y="1225489"/>
            <a:ext cx="675117" cy="69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9952E9F-DB6C-472D-BE4F-B5BE34C15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9290009" y="3365936"/>
            <a:ext cx="583870" cy="50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Разновидности христианских крестов">
            <a:extLst>
              <a:ext uri="{FF2B5EF4-FFF2-40B4-BE49-F238E27FC236}">
                <a16:creationId xmlns:a16="http://schemas.microsoft.com/office/drawing/2014/main" id="{83A0383D-53FB-421E-A8DD-E96A5B288A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9624" y="3764254"/>
            <a:ext cx="897620" cy="122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Разновидности христианских крестов">
            <a:extLst>
              <a:ext uri="{FF2B5EF4-FFF2-40B4-BE49-F238E27FC236}">
                <a16:creationId xmlns:a16="http://schemas.microsoft.com/office/drawing/2014/main" id="{A0DE96C8-1045-4FEF-94A4-8F34B66B36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2001" y="1791493"/>
            <a:ext cx="897620" cy="13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269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1">
            <a:extLst>
              <a:ext uri="{FF2B5EF4-FFF2-40B4-BE49-F238E27FC236}">
                <a16:creationId xmlns:a16="http://schemas.microsoft.com/office/drawing/2014/main" id="{41A582FA-4F1E-4F4B-A22A-534305394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02166" y="4750709"/>
            <a:ext cx="2911179" cy="172892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Небольшое местечко </a:t>
            </a:r>
            <a:r>
              <a:rPr lang="ru-RU" sz="1800" b="1" dirty="0" err="1"/>
              <a:t>Ивье</a:t>
            </a:r>
            <a:r>
              <a:rPr lang="ru-RU" sz="1800" dirty="0"/>
              <a:t> Гродненской области – символ традиционной белорусской </a:t>
            </a:r>
            <a:r>
              <a:rPr lang="ru-RU" sz="1800" dirty="0" err="1"/>
              <a:t>мультиконфессиональности</a:t>
            </a:r>
            <a:r>
              <a:rPr lang="ru-RU" sz="1800" dirty="0"/>
              <a:t> и толерантности.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/>
          </a:p>
        </p:txBody>
      </p:sp>
      <p:sp>
        <p:nvSpPr>
          <p:cNvPr id="17" name="Текст 11">
            <a:extLst>
              <a:ext uri="{FF2B5EF4-FFF2-40B4-BE49-F238E27FC236}">
                <a16:creationId xmlns:a16="http://schemas.microsoft.com/office/drawing/2014/main" id="{447AB839-E2C7-42D0-9CEF-C214E60BE40D}"/>
              </a:ext>
            </a:extLst>
          </p:cNvPr>
          <p:cNvSpPr txBox="1">
            <a:spLocks/>
          </p:cNvSpPr>
          <p:nvPr/>
        </p:nvSpPr>
        <p:spPr>
          <a:xfrm>
            <a:off x="5749289" y="1568396"/>
            <a:ext cx="5915666" cy="3643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Издавна здесь соседствовали католики, евреи, мусульмане и православные.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В 2012 году на центральной площади города установили </a:t>
            </a:r>
            <a:r>
              <a:rPr lang="ru-RU" sz="1800" b="1" dirty="0"/>
              <a:t>монумент «В честь дружбы и единства четырех конфессий </a:t>
            </a:r>
            <a:r>
              <a:rPr lang="ru-RU" sz="1800" b="1" dirty="0" err="1"/>
              <a:t>Ивьевщины</a:t>
            </a:r>
            <a:r>
              <a:rPr lang="ru-RU" sz="1800" b="1" dirty="0"/>
              <a:t>»</a:t>
            </a:r>
            <a:r>
              <a:rPr lang="ru-RU" sz="1800" dirty="0"/>
              <a:t>.</a:t>
            </a:r>
            <a:r>
              <a:rPr lang="ru-RU" sz="1800" b="1" dirty="0"/>
              <a:t> </a:t>
            </a:r>
            <a:r>
              <a:rPr lang="ru-RU" sz="1800" dirty="0"/>
              <a:t>Он представляет собой четыре </a:t>
            </a:r>
            <a:r>
              <a:rPr lang="ru-RU" sz="1800" dirty="0" err="1"/>
              <a:t>стеллы</a:t>
            </a:r>
            <a:r>
              <a:rPr lang="ru-RU" sz="1800" dirty="0"/>
              <a:t>, украшенные полукруглыми арками.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Памятник может послужить и своеобразным указателем – каждая из </a:t>
            </a:r>
            <a:r>
              <a:rPr lang="ru-RU" sz="1800" dirty="0" err="1"/>
              <a:t>стелл</a:t>
            </a:r>
            <a:r>
              <a:rPr lang="ru-RU" sz="1800" dirty="0"/>
              <a:t> повернута в сторону главного культового сооружения указанной религии.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Представители четырех религий живут в городе как добрые соседи, памятник конфессиям призван подчеркнуть возможность свободного вероисповедания и мирного сосуществования людей.</a:t>
            </a:r>
          </a:p>
        </p:txBody>
      </p:sp>
      <p:pic>
        <p:nvPicPr>
          <p:cNvPr id="1026" name="Picture 2" descr="Ивье — уникальное место, его часто называют «городом четырех религий»., изображение №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7045" y="1676093"/>
            <a:ext cx="4686300" cy="280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9">
            <a:extLst>
              <a:ext uri="{FF2B5EF4-FFF2-40B4-BE49-F238E27FC236}">
                <a16:creationId xmlns:a16="http://schemas.microsoft.com/office/drawing/2014/main" id="{DBD8FD50-8468-4C26-93AB-673F2056A1C7}"/>
              </a:ext>
            </a:extLst>
          </p:cNvPr>
          <p:cNvSpPr txBox="1">
            <a:spLocks/>
          </p:cNvSpPr>
          <p:nvPr/>
        </p:nvSpPr>
        <p:spPr>
          <a:xfrm>
            <a:off x="441434" y="604691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Приоритеты конфессиональной политики Республики Беларусь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BBA2134-0F29-409A-99C9-E9438283E00E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44574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Доброжелательность, гостеприимство и самобытность. Как создается история Ивьевского  района">
            <a:extLst>
              <a:ext uri="{FF2B5EF4-FFF2-40B4-BE49-F238E27FC236}">
                <a16:creationId xmlns:a16="http://schemas.microsoft.com/office/drawing/2014/main" id="{1E9A252D-454F-4BFF-A310-89DF406AC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295" y="4691359"/>
            <a:ext cx="2035886" cy="175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hlinkClick r:id="rId6"/>
            <a:extLst>
              <a:ext uri="{FF2B5EF4-FFF2-40B4-BE49-F238E27FC236}">
                <a16:creationId xmlns:a16="http://schemas.microsoft.com/office/drawing/2014/main" id="{4D4328DB-6BA5-4BE8-B831-C098BB4B7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278" y="5212080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21">
            <a:extLst>
              <a:ext uri="{FF2B5EF4-FFF2-40B4-BE49-F238E27FC236}">
                <a16:creationId xmlns:a16="http://schemas.microsoft.com/office/drawing/2014/main" id="{F7285D37-D7D8-4583-BDE4-35655C6784D4}"/>
              </a:ext>
            </a:extLst>
          </p:cNvPr>
          <p:cNvSpPr txBox="1"/>
          <p:nvPr/>
        </p:nvSpPr>
        <p:spPr>
          <a:xfrm>
            <a:off x="8215962" y="5930205"/>
            <a:ext cx="3012668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600" i="1" dirty="0"/>
              <a:t>Видео «</a:t>
            </a:r>
            <a:r>
              <a:rPr lang="en-US" sz="1600" i="1" dirty="0"/>
              <a:t>I</a:t>
            </a:r>
            <a:r>
              <a:rPr lang="ru-RU" sz="1600" i="1" dirty="0" err="1"/>
              <a:t>ўе</a:t>
            </a:r>
            <a:r>
              <a:rPr lang="ru-RU" sz="1600" i="1" dirty="0"/>
              <a:t> - </a:t>
            </a:r>
            <a:r>
              <a:rPr lang="ru-RU" sz="1600" i="1" dirty="0" err="1"/>
              <a:t>зямля</a:t>
            </a:r>
            <a:r>
              <a:rPr lang="ru-RU" sz="1600" i="1" dirty="0"/>
              <a:t> </a:t>
            </a:r>
            <a:r>
              <a:rPr lang="ru-RU" sz="1600" i="1" dirty="0" err="1"/>
              <a:t>сяброў</a:t>
            </a:r>
            <a:r>
              <a:rPr lang="ru-RU" sz="1600" i="1" dirty="0"/>
              <a:t>» (продолжительность 13.14)</a:t>
            </a:r>
            <a:endParaRPr lang="en-US" sz="1600" i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51BDDDE-24D0-4F92-B338-E992CC78894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4689" y="5298109"/>
            <a:ext cx="491160" cy="4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11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1">
            <a:extLst>
              <a:ext uri="{FF2B5EF4-FFF2-40B4-BE49-F238E27FC236}">
                <a16:creationId xmlns:a16="http://schemas.microsoft.com/office/drawing/2014/main" id="{41A582FA-4F1E-4F4B-A22A-534305394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7975" y="1627118"/>
            <a:ext cx="9531625" cy="407744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ru-RU" sz="2000" b="1" dirty="0"/>
              <a:t>На территории республики уцелели культовые сооружения всех основных конфессий.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/>
          </a:p>
        </p:txBody>
      </p:sp>
      <p:sp>
        <p:nvSpPr>
          <p:cNvPr id="4" name="AutoShape 2" descr="Векторная карта Республики Беларусь ⋆ Студия «Омега Ре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7" name="AutoShape 4" descr="Спасо-Евфросиниевский монастырь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23" name="Заголовок 9">
            <a:extLst>
              <a:ext uri="{FF2B5EF4-FFF2-40B4-BE49-F238E27FC236}">
                <a16:creationId xmlns:a16="http://schemas.microsoft.com/office/drawing/2014/main" id="{3E28C63B-7389-401B-BFED-E484ADA6DACA}"/>
              </a:ext>
            </a:extLst>
          </p:cNvPr>
          <p:cNvSpPr txBox="1">
            <a:spLocks/>
          </p:cNvSpPr>
          <p:nvPr/>
        </p:nvSpPr>
        <p:spPr>
          <a:xfrm>
            <a:off x="441434" y="604691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Приоритеты конфессиональной политики Республики Беларусь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9E48BF1D-FD77-42A8-A736-E4D1B0FFBDCC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44574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AEA874E1-C4DF-44C2-A197-9531FA53FB74}"/>
              </a:ext>
            </a:extLst>
          </p:cNvPr>
          <p:cNvGrpSpPr/>
          <p:nvPr/>
        </p:nvGrpSpPr>
        <p:grpSpPr>
          <a:xfrm>
            <a:off x="4387908" y="2563019"/>
            <a:ext cx="3416183" cy="2885443"/>
            <a:chOff x="7183276" y="3053796"/>
            <a:chExt cx="4441902" cy="3804203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C216A7B3-7DF0-4E8E-8E65-11EDDA7A1FEF}"/>
                </a:ext>
              </a:extLst>
            </p:cNvPr>
            <p:cNvSpPr/>
            <p:nvPr/>
          </p:nvSpPr>
          <p:spPr>
            <a:xfrm>
              <a:off x="8950551" y="4575877"/>
              <a:ext cx="661216" cy="1758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Picture 2" descr="Похожее изображение">
              <a:extLst>
                <a:ext uri="{FF2B5EF4-FFF2-40B4-BE49-F238E27FC236}">
                  <a16:creationId xmlns:a16="http://schemas.microsoft.com/office/drawing/2014/main" id="{662F7C88-B6AC-4E1D-86F9-5BA63F4023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3276" y="3053796"/>
              <a:ext cx="4441902" cy="3804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Картинки по запросу метка на карте">
              <a:extLst>
                <a:ext uri="{FF2B5EF4-FFF2-40B4-BE49-F238E27FC236}">
                  <a16:creationId xmlns:a16="http://schemas.microsoft.com/office/drawing/2014/main" id="{DC1F4D4C-5749-49E6-B7D3-ACA1E0253E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3308" y="4331879"/>
              <a:ext cx="587946" cy="487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Картинки по запросу метка на карте">
              <a:extLst>
                <a:ext uri="{FF2B5EF4-FFF2-40B4-BE49-F238E27FC236}">
                  <a16:creationId xmlns:a16="http://schemas.microsoft.com/office/drawing/2014/main" id="{064B96BD-6AD2-4D13-B402-AE9A54E15F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1767" y="3083386"/>
              <a:ext cx="587946" cy="487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Картинки по запросу метка на карте">
              <a:extLst>
                <a:ext uri="{FF2B5EF4-FFF2-40B4-BE49-F238E27FC236}">
                  <a16:creationId xmlns:a16="http://schemas.microsoft.com/office/drawing/2014/main" id="{DC60D36B-8C88-4699-8D66-4D42685C2E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8031" y="5181202"/>
              <a:ext cx="587946" cy="487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Картинки по запросу метка на карте">
              <a:extLst>
                <a:ext uri="{FF2B5EF4-FFF2-40B4-BE49-F238E27FC236}">
                  <a16:creationId xmlns:a16="http://schemas.microsoft.com/office/drawing/2014/main" id="{ECC58D42-6DB6-403F-82C4-4E657AEF8D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0254" y="3947220"/>
              <a:ext cx="587946" cy="490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Картинки по запросу метка на карте">
              <a:extLst>
                <a:ext uri="{FF2B5EF4-FFF2-40B4-BE49-F238E27FC236}">
                  <a16:creationId xmlns:a16="http://schemas.microsoft.com/office/drawing/2014/main" id="{79988E2E-D316-4A91-BBC8-6AF1ED9C0A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9407" y="4507680"/>
              <a:ext cx="587946" cy="487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4D35FD2-B1EF-4FD3-AFFE-CA700417CAD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5954" y="2987178"/>
            <a:ext cx="1853288" cy="131681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8" name="Выноска: линия с чертой 17">
            <a:extLst>
              <a:ext uri="{FF2B5EF4-FFF2-40B4-BE49-F238E27FC236}">
                <a16:creationId xmlns:a16="http://schemas.microsoft.com/office/drawing/2014/main" id="{30059BC6-1DFF-40F0-B68F-1F005E6840A2}"/>
              </a:ext>
            </a:extLst>
          </p:cNvPr>
          <p:cNvSpPr/>
          <p:nvPr/>
        </p:nvSpPr>
        <p:spPr>
          <a:xfrm>
            <a:off x="8135954" y="2173234"/>
            <a:ext cx="3407292" cy="719017"/>
          </a:xfrm>
          <a:prstGeom prst="accentCallout1">
            <a:avLst>
              <a:gd name="adj1" fmla="val 63726"/>
              <a:gd name="adj2" fmla="val -926"/>
              <a:gd name="adj3" fmla="val 107265"/>
              <a:gd name="adj4" fmla="val -5212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600" b="1" dirty="0" err="1"/>
              <a:t>Спасо-Евфросиниевский</a:t>
            </a:r>
            <a:r>
              <a:rPr lang="ru-RU" sz="1600" b="1" dirty="0"/>
              <a:t> монастырь </a:t>
            </a:r>
            <a:r>
              <a:rPr lang="ru-RU" sz="1600" dirty="0"/>
              <a:t>в Полоцке – центр белорусского православия и духовности.</a:t>
            </a:r>
          </a:p>
        </p:txBody>
      </p:sp>
      <p:sp>
        <p:nvSpPr>
          <p:cNvPr id="41" name="Выноска: линия с чертой 40">
            <a:extLst>
              <a:ext uri="{FF2B5EF4-FFF2-40B4-BE49-F238E27FC236}">
                <a16:creationId xmlns:a16="http://schemas.microsoft.com/office/drawing/2014/main" id="{41E169E7-CA64-4FE2-882D-4D45121262B2}"/>
              </a:ext>
            </a:extLst>
          </p:cNvPr>
          <p:cNvSpPr/>
          <p:nvPr/>
        </p:nvSpPr>
        <p:spPr>
          <a:xfrm>
            <a:off x="8396961" y="4524273"/>
            <a:ext cx="3407292" cy="719018"/>
          </a:xfrm>
          <a:prstGeom prst="accentCallout1">
            <a:avLst>
              <a:gd name="adj1" fmla="val 63726"/>
              <a:gd name="adj2" fmla="val -926"/>
              <a:gd name="adj3" fmla="val -130311"/>
              <a:gd name="adj4" fmla="val -6972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600" b="1" dirty="0"/>
              <a:t>Национальный </a:t>
            </a:r>
            <a:r>
              <a:rPr lang="ru-RU" sz="1600" b="1" dirty="0" err="1"/>
              <a:t>санктуарий</a:t>
            </a:r>
            <a:r>
              <a:rPr lang="ru-RU" sz="1600" b="1" dirty="0"/>
              <a:t> Матери Божьей </a:t>
            </a:r>
            <a:r>
              <a:rPr lang="ru-RU" sz="1600" b="1" dirty="0" err="1"/>
              <a:t>Будславской</a:t>
            </a:r>
            <a:r>
              <a:rPr lang="ru-RU" sz="1600" b="1" dirty="0"/>
              <a:t> – </a:t>
            </a:r>
            <a:r>
              <a:rPr lang="ru-RU" sz="1600" dirty="0"/>
              <a:t>католический храм в агрогородке Будслав.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650F59E-6B39-45C3-8EDD-83CC2297304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9739" y="5311760"/>
            <a:ext cx="1832332" cy="13501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Выноска: линия с чертой 43">
            <a:extLst>
              <a:ext uri="{FF2B5EF4-FFF2-40B4-BE49-F238E27FC236}">
                <a16:creationId xmlns:a16="http://schemas.microsoft.com/office/drawing/2014/main" id="{8C84DB6F-D2F2-4B94-A4E1-EA23CC9965FC}"/>
              </a:ext>
            </a:extLst>
          </p:cNvPr>
          <p:cNvSpPr/>
          <p:nvPr/>
        </p:nvSpPr>
        <p:spPr>
          <a:xfrm flipH="1">
            <a:off x="475425" y="2089112"/>
            <a:ext cx="3407292" cy="719017"/>
          </a:xfrm>
          <a:prstGeom prst="accentCallout1">
            <a:avLst>
              <a:gd name="adj1" fmla="val 63726"/>
              <a:gd name="adj2" fmla="val -926"/>
              <a:gd name="adj3" fmla="val 244249"/>
              <a:gd name="adj4" fmla="val -4234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</a:pPr>
            <a:r>
              <a:rPr lang="ru-RU" sz="1600" b="1" dirty="0"/>
              <a:t>Ивьевская мечеть </a:t>
            </a:r>
            <a:r>
              <a:rPr lang="ru-RU" sz="1600" dirty="0"/>
              <a:t>– единственная мечеть, действовавшая в Беларуси в советское время</a:t>
            </a:r>
            <a:r>
              <a:rPr lang="en-US" sz="1600" dirty="0"/>
              <a:t>.</a:t>
            </a:r>
            <a:endParaRPr lang="ru-RU" sz="1600" dirty="0"/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998CAD5-418F-4B7D-AF2C-C5376CD84DE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097" y="2833729"/>
            <a:ext cx="2130810" cy="14702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Выноска: линия с чертой 45">
            <a:extLst>
              <a:ext uri="{FF2B5EF4-FFF2-40B4-BE49-F238E27FC236}">
                <a16:creationId xmlns:a16="http://schemas.microsoft.com/office/drawing/2014/main" id="{B144CB22-A744-4387-83E4-C8135BE214F3}"/>
              </a:ext>
            </a:extLst>
          </p:cNvPr>
          <p:cNvSpPr/>
          <p:nvPr/>
        </p:nvSpPr>
        <p:spPr>
          <a:xfrm flipH="1">
            <a:off x="437923" y="4490104"/>
            <a:ext cx="3618122" cy="719017"/>
          </a:xfrm>
          <a:prstGeom prst="accentCallout1">
            <a:avLst>
              <a:gd name="adj1" fmla="val 63726"/>
              <a:gd name="adj2" fmla="val -926"/>
              <a:gd name="adj3" fmla="val -64264"/>
              <a:gd name="adj4" fmla="val -1643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</a:pPr>
            <a:r>
              <a:rPr lang="ru-RU" sz="1600" b="1" dirty="0"/>
              <a:t>Большая Хоральная синагога г. Гродно </a:t>
            </a:r>
            <a:r>
              <a:rPr lang="ru-RU" sz="1600" dirty="0"/>
              <a:t>– один из немногих памятников еврейской культуры в Беларуси и одна из старейших синагог в Европе.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3DE7D1BD-3201-4FAF-9BCD-7A6BAC93958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88" y="5282555"/>
            <a:ext cx="2034404" cy="14722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" name="Выноска: линия с чертой 47">
            <a:extLst>
              <a:ext uri="{FF2B5EF4-FFF2-40B4-BE49-F238E27FC236}">
                <a16:creationId xmlns:a16="http://schemas.microsoft.com/office/drawing/2014/main" id="{4A108137-8AC9-424A-85F7-443103887F4F}"/>
              </a:ext>
            </a:extLst>
          </p:cNvPr>
          <p:cNvSpPr/>
          <p:nvPr/>
        </p:nvSpPr>
        <p:spPr>
          <a:xfrm>
            <a:off x="6359931" y="5796364"/>
            <a:ext cx="2739589" cy="719018"/>
          </a:xfrm>
          <a:prstGeom prst="accentCallout1">
            <a:avLst>
              <a:gd name="adj1" fmla="val 63726"/>
              <a:gd name="adj2" fmla="val -926"/>
              <a:gd name="adj3" fmla="val -173465"/>
              <a:gd name="adj4" fmla="val -4494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600" b="1" dirty="0" err="1"/>
              <a:t>Жировичский</a:t>
            </a:r>
            <a:r>
              <a:rPr lang="ru-RU" sz="1600" b="1" dirty="0"/>
              <a:t> Свято-Успенский мужской монастырь </a:t>
            </a:r>
            <a:r>
              <a:rPr lang="ru-RU" sz="1600" dirty="0"/>
              <a:t>– православный монастырь XVI века.</a:t>
            </a:r>
          </a:p>
        </p:txBody>
      </p:sp>
      <p:pic>
        <p:nvPicPr>
          <p:cNvPr id="5122" name="Picture 2" descr="Свято-Успенский мужской монастырь в Жировичах | Планета Беларусь">
            <a:extLst>
              <a:ext uri="{FF2B5EF4-FFF2-40B4-BE49-F238E27FC236}">
                <a16:creationId xmlns:a16="http://schemas.microsoft.com/office/drawing/2014/main" id="{EC920AA1-7AD3-49BB-B264-36D3CD64E6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07374" y="5432118"/>
            <a:ext cx="1935717" cy="13355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023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/>
          </a:p>
        </p:txBody>
      </p:sp>
      <p:sp>
        <p:nvSpPr>
          <p:cNvPr id="4" name="AutoShape 2" descr="Векторная карта Республики Беларусь ⋆ Студия «Омега Ре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7" name="AutoShape 4" descr="Спасо-Евфросиниевский монастырь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23" name="Заголовок 9">
            <a:extLst>
              <a:ext uri="{FF2B5EF4-FFF2-40B4-BE49-F238E27FC236}">
                <a16:creationId xmlns:a16="http://schemas.microsoft.com/office/drawing/2014/main" id="{3E28C63B-7389-401B-BFED-E484ADA6DACA}"/>
              </a:ext>
            </a:extLst>
          </p:cNvPr>
          <p:cNvSpPr txBox="1">
            <a:spLocks/>
          </p:cNvSpPr>
          <p:nvPr/>
        </p:nvSpPr>
        <p:spPr>
          <a:xfrm>
            <a:off x="455201" y="850017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«Храм-памятник в честь Всех Святых и в память 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о жертвах, спасению Отечества нашего послуживших – место духовного единения»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9E48BF1D-FD77-42A8-A736-E4D1B0FFBDCC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5174" cy="194031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Фото из архива">
            <a:extLst>
              <a:ext uri="{FF2B5EF4-FFF2-40B4-BE49-F238E27FC236}">
                <a16:creationId xmlns:a16="http://schemas.microsoft.com/office/drawing/2014/main" id="{C6E42920-FA7A-4ACA-9CF4-CD5C14D20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393" y="2156689"/>
            <a:ext cx="5529607" cy="307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Текст 11">
            <a:extLst>
              <a:ext uri="{FF2B5EF4-FFF2-40B4-BE49-F238E27FC236}">
                <a16:creationId xmlns:a16="http://schemas.microsoft.com/office/drawing/2014/main" id="{A4D89BD9-BDE8-4D86-938C-E612D0F27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4353" y="5371637"/>
            <a:ext cx="5633685" cy="127269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Освящение закладного камня Храма-памятника в честь Всех Святых в Минске состоялось </a:t>
            </a:r>
            <a:r>
              <a:rPr lang="ru-RU" sz="1800" b="1" dirty="0"/>
              <a:t>4 июня 1991 года</a:t>
            </a:r>
            <a:r>
              <a:rPr lang="ru-RU" sz="1800" dirty="0"/>
              <a:t>. </a:t>
            </a:r>
            <a:endParaRPr lang="en-US" sz="18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Его совершил Патриарх Московский и всея Руси </a:t>
            </a:r>
            <a:r>
              <a:rPr lang="ru-RU" sz="1800" b="1" dirty="0"/>
              <a:t>Алексий II </a:t>
            </a:r>
            <a:r>
              <a:rPr lang="ru-RU" sz="1800" dirty="0"/>
              <a:t>в ходе первого Патриаршего визита в Беларусь.</a:t>
            </a:r>
          </a:p>
        </p:txBody>
      </p:sp>
      <p:sp>
        <p:nvSpPr>
          <p:cNvPr id="31" name="Текст 11">
            <a:extLst>
              <a:ext uri="{FF2B5EF4-FFF2-40B4-BE49-F238E27FC236}">
                <a16:creationId xmlns:a16="http://schemas.microsoft.com/office/drawing/2014/main" id="{8433B31B-285D-41AE-8364-54E39B9F6DF0}"/>
              </a:ext>
            </a:extLst>
          </p:cNvPr>
          <p:cNvSpPr txBox="1">
            <a:spLocks/>
          </p:cNvSpPr>
          <p:nvPr/>
        </p:nvSpPr>
        <p:spPr>
          <a:xfrm>
            <a:off x="6423102" y="2156689"/>
            <a:ext cx="5397191" cy="4157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200"/>
              </a:spcBef>
              <a:buNone/>
            </a:pPr>
            <a:r>
              <a:rPr lang="ru-RU" sz="1800" dirty="0"/>
              <a:t>При участии Президента Республики Беларусь и митрополита Минского и Слуцкого Филарета (</a:t>
            </a:r>
            <a:r>
              <a:rPr lang="ru-RU" sz="1800" dirty="0" err="1"/>
              <a:t>Вахромеева</a:t>
            </a:r>
            <a:r>
              <a:rPr lang="ru-RU" sz="1800" dirty="0"/>
              <a:t>), Патриаршего экзарха Всея Беларуси </a:t>
            </a:r>
            <a:r>
              <a:rPr lang="ru-RU" sz="1800" b="1" dirty="0"/>
              <a:t>14 октября 1996 года </a:t>
            </a:r>
            <a:r>
              <a:rPr lang="ru-RU" sz="1800" dirty="0"/>
              <a:t>в основание Храма-памятника заложена </a:t>
            </a:r>
            <a:r>
              <a:rPr lang="ru-RU" sz="1800" b="1" dirty="0"/>
              <a:t>капсула с памятной грамотой с воззванием к потомкам</a:t>
            </a:r>
            <a:r>
              <a:rPr lang="ru-RU" sz="1800" dirty="0"/>
              <a:t>. 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1800" b="1" dirty="0"/>
              <a:t>Летом 2006 года </a:t>
            </a:r>
            <a:r>
              <a:rPr lang="ru-RU" sz="1800" dirty="0"/>
              <a:t>началось строительство храма. </a:t>
            </a:r>
          </a:p>
        </p:txBody>
      </p:sp>
      <p:pic>
        <p:nvPicPr>
          <p:cNvPr id="6146" name="Picture 2">
            <a:hlinkClick r:id="rId4" action="ppaction://hlinksldjump"/>
            <a:extLst>
              <a:ext uri="{FF2B5EF4-FFF2-40B4-BE49-F238E27FC236}">
                <a16:creationId xmlns:a16="http://schemas.microsoft.com/office/drawing/2014/main" id="{E465DBCA-95E6-477B-9901-779E584C2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1114" y="4199410"/>
            <a:ext cx="889395" cy="177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5CC30A7-D572-436E-B88A-E32AE1FC4E49}"/>
              </a:ext>
            </a:extLst>
          </p:cNvPr>
          <p:cNvSpPr txBox="1"/>
          <p:nvPr/>
        </p:nvSpPr>
        <p:spPr>
          <a:xfrm>
            <a:off x="6428216" y="4233598"/>
            <a:ext cx="422250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ru-RU" sz="1800" dirty="0"/>
              <a:t>Во время своего последнего визита в Беларусь (25 октября 2008 года) Святейший Патриарх Алексий II, находясь перед Храмом, предложил дать ему новое название, отвечающее глубокому смыслу мемориала: «</a:t>
            </a:r>
            <a:r>
              <a:rPr lang="ru-RU" sz="1800" b="1" dirty="0"/>
              <a:t>Храм-памятник в честь Всех Святых и в память о жертвах, спасению Отечества нашего послуживших</a:t>
            </a:r>
            <a:r>
              <a:rPr lang="ru-RU" sz="1800" dirty="0"/>
              <a:t>».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935F770-C57D-4265-B6BD-10D3E141063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9926" y="6075451"/>
            <a:ext cx="491160" cy="4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47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/>
          </a:p>
        </p:txBody>
      </p:sp>
      <p:sp>
        <p:nvSpPr>
          <p:cNvPr id="4" name="AutoShape 2" descr="Векторная карта Республики Беларусь ⋆ Студия «Омега Ре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7" name="AutoShape 4" descr="Спасо-Евфросиниевский монастырь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23" name="Заголовок 9">
            <a:extLst>
              <a:ext uri="{FF2B5EF4-FFF2-40B4-BE49-F238E27FC236}">
                <a16:creationId xmlns:a16="http://schemas.microsoft.com/office/drawing/2014/main" id="{3E28C63B-7389-401B-BFED-E484ADA6DACA}"/>
              </a:ext>
            </a:extLst>
          </p:cNvPr>
          <p:cNvSpPr txBox="1">
            <a:spLocks/>
          </p:cNvSpPr>
          <p:nvPr/>
        </p:nvSpPr>
        <p:spPr>
          <a:xfrm>
            <a:off x="455201" y="850017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«Храм-памятник в честь Всех Святых и в память 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о жертвах, спасению Отечества нашего послуживших – место духовного единения»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9E48BF1D-FD77-42A8-A736-E4D1B0FFBDCC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5174" cy="194031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Фото из архива">
            <a:extLst>
              <a:ext uri="{FF2B5EF4-FFF2-40B4-BE49-F238E27FC236}">
                <a16:creationId xmlns:a16="http://schemas.microsoft.com/office/drawing/2014/main" id="{C6E42920-FA7A-4ACA-9CF4-CD5C14D20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393" y="2156689"/>
            <a:ext cx="5529607" cy="307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Текст 11">
            <a:extLst>
              <a:ext uri="{FF2B5EF4-FFF2-40B4-BE49-F238E27FC236}">
                <a16:creationId xmlns:a16="http://schemas.microsoft.com/office/drawing/2014/main" id="{A4D89BD9-BDE8-4D86-938C-E612D0F27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4353" y="5371637"/>
            <a:ext cx="5633685" cy="127269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Освящение закладного камня Храма-памятника в честь Всех Святых в Минске состоялось </a:t>
            </a:r>
            <a:r>
              <a:rPr lang="ru-RU" sz="1800" b="1" dirty="0"/>
              <a:t>4 июня 1991 года</a:t>
            </a:r>
            <a:r>
              <a:rPr lang="ru-RU" sz="1800" dirty="0"/>
              <a:t>. </a:t>
            </a:r>
            <a:endParaRPr lang="en-US" sz="18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Его совершил Патриарх Московский и всея Руси </a:t>
            </a:r>
            <a:r>
              <a:rPr lang="ru-RU" sz="1800" b="1" dirty="0"/>
              <a:t>Алексий II </a:t>
            </a:r>
            <a:r>
              <a:rPr lang="ru-RU" sz="1800" dirty="0"/>
              <a:t>в ходе первого Патриаршего визита в Беларусь.</a:t>
            </a:r>
          </a:p>
        </p:txBody>
      </p:sp>
      <p:sp>
        <p:nvSpPr>
          <p:cNvPr id="31" name="Текст 11">
            <a:extLst>
              <a:ext uri="{FF2B5EF4-FFF2-40B4-BE49-F238E27FC236}">
                <a16:creationId xmlns:a16="http://schemas.microsoft.com/office/drawing/2014/main" id="{8433B31B-285D-41AE-8364-54E39B9F6DF0}"/>
              </a:ext>
            </a:extLst>
          </p:cNvPr>
          <p:cNvSpPr txBox="1">
            <a:spLocks/>
          </p:cNvSpPr>
          <p:nvPr/>
        </p:nvSpPr>
        <p:spPr>
          <a:xfrm>
            <a:off x="6423102" y="2156689"/>
            <a:ext cx="5397191" cy="4157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200"/>
              </a:spcBef>
              <a:buNone/>
            </a:pPr>
            <a:r>
              <a:rPr lang="ru-RU" sz="1800" dirty="0"/>
              <a:t>При участии Президента Республики Беларусь и митрополита Минского и Слуцкого Филарета (</a:t>
            </a:r>
            <a:r>
              <a:rPr lang="ru-RU" sz="1800" dirty="0" err="1"/>
              <a:t>Вахромеева</a:t>
            </a:r>
            <a:r>
              <a:rPr lang="ru-RU" sz="1800" dirty="0"/>
              <a:t>), Патриаршего экзарха Всея Беларуси </a:t>
            </a:r>
            <a:r>
              <a:rPr lang="ru-RU" sz="1800" b="1" dirty="0"/>
              <a:t>14 октября 1996 года </a:t>
            </a:r>
            <a:r>
              <a:rPr lang="ru-RU" sz="1800" dirty="0"/>
              <a:t>в основание храма-памятника заложена </a:t>
            </a:r>
            <a:r>
              <a:rPr lang="ru-RU" sz="1800" b="1" dirty="0"/>
              <a:t>капсула с памятной грамотой с воззванием к потомкам</a:t>
            </a:r>
            <a:r>
              <a:rPr lang="ru-RU" sz="1800" dirty="0"/>
              <a:t>. 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1800" b="1" dirty="0"/>
              <a:t>Летом 2006 года </a:t>
            </a:r>
            <a:r>
              <a:rPr lang="ru-RU" sz="1800" dirty="0"/>
              <a:t>началось строительство храма.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465DBCA-95E6-477B-9901-779E584C2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1114" y="4199410"/>
            <a:ext cx="889395" cy="177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5CC30A7-D572-436E-B88A-E32AE1FC4E49}"/>
              </a:ext>
            </a:extLst>
          </p:cNvPr>
          <p:cNvSpPr txBox="1"/>
          <p:nvPr/>
        </p:nvSpPr>
        <p:spPr>
          <a:xfrm>
            <a:off x="6428216" y="4233598"/>
            <a:ext cx="422250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ru-RU" sz="1800" dirty="0"/>
              <a:t>Во время своего последнего визита в Беларусь (25 октября 2008 года) Святейший Патриарх Алексий II, находясь перед храмом, предложил дать ему новое название, отвечающее глубокому смыслу мемориала: «</a:t>
            </a:r>
            <a:r>
              <a:rPr lang="ru-RU" sz="1800" b="1" dirty="0"/>
              <a:t>Храм-памятник в честь Всех Святых и в память о жертвах, спасению Отечества нашего послуживших</a:t>
            </a:r>
            <a:r>
              <a:rPr lang="ru-RU" sz="1800" dirty="0"/>
              <a:t>».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935F770-C57D-4265-B6BD-10D3E141063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9926" y="6075451"/>
            <a:ext cx="491160" cy="491160"/>
          </a:xfrm>
          <a:prstGeom prst="rect">
            <a:avLst/>
          </a:prstGeom>
        </p:spPr>
      </p:pic>
      <p:pic>
        <p:nvPicPr>
          <p:cNvPr id="13" name="Picture 2">
            <a:hlinkClick r:id="rId7" action="ppaction://hlinksldjump"/>
            <a:extLst>
              <a:ext uri="{FF2B5EF4-FFF2-40B4-BE49-F238E27FC236}">
                <a16:creationId xmlns:a16="http://schemas.microsoft.com/office/drawing/2014/main" id="{CF143BE5-EFE4-4B49-9FA3-9992F596D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3109" y="39079"/>
            <a:ext cx="3548762" cy="70745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874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8</a:t>
            </a:fld>
            <a:endParaRPr lang="x-none"/>
          </a:p>
        </p:txBody>
      </p:sp>
      <p:sp>
        <p:nvSpPr>
          <p:cNvPr id="4" name="AutoShape 2" descr="Векторная карта Республики Беларусь ⋆ Студия «Омега Ре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7" name="AutoShape 4" descr="Спасо-Евфросиниевский монастырь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23" name="Заголовок 9">
            <a:extLst>
              <a:ext uri="{FF2B5EF4-FFF2-40B4-BE49-F238E27FC236}">
                <a16:creationId xmlns:a16="http://schemas.microsoft.com/office/drawing/2014/main" id="{3E28C63B-7389-401B-BFED-E484ADA6DACA}"/>
              </a:ext>
            </a:extLst>
          </p:cNvPr>
          <p:cNvSpPr txBox="1">
            <a:spLocks/>
          </p:cNvSpPr>
          <p:nvPr/>
        </p:nvSpPr>
        <p:spPr>
          <a:xfrm>
            <a:off x="455201" y="850017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«Храм-памятник в честь Всех Святых и в память 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о жертвах, спасению Отечества нашего послуживших – место духовного единения»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9E48BF1D-FD77-42A8-A736-E4D1B0FFBDCC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5174" cy="194031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122D047-50FF-4A50-B871-4F3F9C5F75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201" y="2181922"/>
            <a:ext cx="5009322" cy="3330666"/>
          </a:xfrm>
          <a:prstGeom prst="rect">
            <a:avLst/>
          </a:prstGeom>
        </p:spPr>
      </p:pic>
      <p:sp>
        <p:nvSpPr>
          <p:cNvPr id="16" name="Текст 11">
            <a:extLst>
              <a:ext uri="{FF2B5EF4-FFF2-40B4-BE49-F238E27FC236}">
                <a16:creationId xmlns:a16="http://schemas.microsoft.com/office/drawing/2014/main" id="{22499B81-CA80-4D85-BDED-6781905130FE}"/>
              </a:ext>
            </a:extLst>
          </p:cNvPr>
          <p:cNvSpPr txBox="1">
            <a:spLocks/>
          </p:cNvSpPr>
          <p:nvPr/>
        </p:nvSpPr>
        <p:spPr>
          <a:xfrm>
            <a:off x="5693910" y="2181922"/>
            <a:ext cx="6248695" cy="4804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ru-RU" sz="1800" b="1" dirty="0"/>
              <a:t>Торжественное мероприятие «Молитва за Беларусь», </a:t>
            </a:r>
            <a:r>
              <a:rPr lang="ru-RU" sz="1800" dirty="0"/>
              <a:t>на которое собрались верующие разных конфессий, мирно живущие на белорусской земле, впервые состоялось на ступенях Храма </a:t>
            </a:r>
            <a:r>
              <a:rPr lang="ru-RU" sz="1800" b="1" dirty="0"/>
              <a:t>2 октября 2015 года</a:t>
            </a:r>
            <a:r>
              <a:rPr lang="ru-RU" sz="1800" dirty="0"/>
              <a:t>.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Во время  церемонии была произведена закладка в крипту Храма капсул с землей, привезенной с захоронений Второй мировой войны из Германии, Австрии, Польши, Венгрии, Чехии, Словакии и Италии.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05080C-3F70-4D18-A04B-A512475E4F77}"/>
              </a:ext>
            </a:extLst>
          </p:cNvPr>
          <p:cNvSpPr txBox="1"/>
          <p:nvPr/>
        </p:nvSpPr>
        <p:spPr>
          <a:xfrm>
            <a:off x="5693910" y="4510597"/>
            <a:ext cx="60941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1600" b="1" i="1" dirty="0"/>
              <a:t>Крипта</a:t>
            </a:r>
            <a:r>
              <a:rPr lang="ru-RU" sz="1600" dirty="0"/>
              <a:t> (нижняя алтарная часть храма) – уникальный объект, задуманный как подлинная национальная святыня. Аналогов в мире ей нет. Здесь собрана земля с полей великих исторических сражений в защиту Отечества, а также с мест захоронений мирных жителей, ставших жертвами военных кампаний, репрессий, техногенных катастроф. Двери крипты украшены шестью барельефами «Слезы Беларуси», каждый из которых изображает одно из мест славы и скорби белорусского народа: </a:t>
            </a:r>
            <a:r>
              <a:rPr lang="ru-RU" sz="1600" dirty="0" err="1"/>
              <a:t>Грюнвальд</a:t>
            </a:r>
            <a:r>
              <a:rPr lang="ru-RU" sz="1600" dirty="0"/>
              <a:t>, Сморгонь, Соловки, Хатынь, </a:t>
            </a:r>
            <a:r>
              <a:rPr lang="ru-RU" sz="1600" dirty="0" err="1"/>
              <a:t>Тростенец</a:t>
            </a:r>
            <a:r>
              <a:rPr lang="ru-RU" sz="1600" dirty="0"/>
              <a:t>, Чернобыль.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1BAE162-4363-4C20-84B4-80B0CCC221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961" y="5861887"/>
            <a:ext cx="563630" cy="55897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A20131F-E543-4A56-9C82-1A61D181A5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713" y="5929699"/>
            <a:ext cx="491160" cy="49116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18EE71C-31F3-44E5-9629-7B13187258A2}"/>
              </a:ext>
            </a:extLst>
          </p:cNvPr>
          <p:cNvSpPr txBox="1"/>
          <p:nvPr/>
        </p:nvSpPr>
        <p:spPr>
          <a:xfrm>
            <a:off x="2868749" y="5861887"/>
            <a:ext cx="2734548" cy="688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Храм-памятник в честь Всех Святых | Легендарная крипта и Музей памяти</a:t>
            </a:r>
            <a:endParaRPr lang="en-US" sz="1600" i="1" dirty="0"/>
          </a:p>
        </p:txBody>
      </p:sp>
      <p:pic>
        <p:nvPicPr>
          <p:cNvPr id="8" name="Рисунок 7">
            <a:hlinkClick r:id="rId6"/>
            <a:extLst>
              <a:ext uri="{FF2B5EF4-FFF2-40B4-BE49-F238E27FC236}">
                <a16:creationId xmlns:a16="http://schemas.microsoft.com/office/drawing/2014/main" id="{24CB0A89-1390-41C2-BF75-BAA4C4CF790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03" y="5647419"/>
            <a:ext cx="987908" cy="98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429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6314</TotalTime>
  <Words>904</Words>
  <Application>Microsoft Office PowerPoint</Application>
  <PresentationFormat>Широкоэкранный</PresentationFormat>
  <Paragraphs>65</Paragraphs>
  <Slides>8</Slides>
  <Notes>3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Arial</vt:lpstr>
      <vt:lpstr>Arial Black</vt:lpstr>
      <vt:lpstr>Calibri Light</vt:lpstr>
      <vt:lpstr>Тема Office</vt:lpstr>
      <vt:lpstr>ПРОЕКТ  «Школа Активного Гражданина»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Соловьёв Александр</cp:lastModifiedBy>
  <cp:revision>396</cp:revision>
  <cp:lastPrinted>2018-12-07T06:48:34Z</cp:lastPrinted>
  <dcterms:created xsi:type="dcterms:W3CDTF">2018-12-03T10:14:15Z</dcterms:created>
  <dcterms:modified xsi:type="dcterms:W3CDTF">2022-01-24T11:04:38Z</dcterms:modified>
</cp:coreProperties>
</file>